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Montserrat" charset="1" panose="00000500000000000000"/>
      <p:regular r:id="rId20"/>
    </p:embeddedFont>
    <p:embeddedFont>
      <p:font typeface="League Spartan" charset="1" panose="00000800000000000000"/>
      <p:regular r:id="rId21"/>
    </p:embeddedFont>
    <p:embeddedFont>
      <p:font typeface="Montserrat Bold" charset="1" panose="00000800000000000000"/>
      <p:regular r:id="rId22"/>
    </p:embeddedFont>
    <p:embeddedFont>
      <p:font typeface="Canva Sans" charset="1" panose="020B0503030501040103"/>
      <p:regular r:id="rId23"/>
    </p:embeddedFont>
    <p:embeddedFont>
      <p:font typeface="Barlow Bold" charset="1" panose="00000800000000000000"/>
      <p:regular r:id="rId24"/>
    </p:embeddedFont>
    <p:embeddedFont>
      <p:font typeface="Barlow Semi-Bold" charset="1" panose="00000700000000000000"/>
      <p:regular r:id="rId25"/>
    </p:embeddedFont>
    <p:embeddedFont>
      <p:font typeface="Barlow SemiCondensed" charset="1" panose="00000506000000000000"/>
      <p:regular r:id="rId26"/>
    </p:embeddedFont>
    <p:embeddedFont>
      <p:font typeface="Arimo" charset="1" panose="020B0604020202020204"/>
      <p:regular r:id="rId27"/>
    </p:embeddedFont>
    <p:embeddedFont>
      <p:font typeface="Arimo Bold" charset="1" panose="020B0704020202020204"/>
      <p:regular r:id="rId28"/>
    </p:embeddedFont>
    <p:embeddedFont>
      <p:font typeface="Canva Sans Bold" charset="1" panose="020B0803030501040103"/>
      <p:regular r:id="rId29"/>
    </p:embeddedFont>
    <p:embeddedFont>
      <p:font typeface="Agrandir Medium" charset="1" panose="0000060000000000000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jpeg>
</file>

<file path=ppt/media/image2.svg>
</file>

<file path=ppt/media/image20.png>
</file>

<file path=ppt/media/image21.svg>
</file>

<file path=ppt/media/image22.jpeg>
</file>

<file path=ppt/media/image23.png>
</file>

<file path=ppt/media/image24.png>
</file>

<file path=ppt/media/image25.svg>
</file>

<file path=ppt/media/image26.png>
</file>

<file path=ppt/media/image27.svg>
</file>

<file path=ppt/media/image28.png>
</file>

<file path=ppt/media/image29.svg>
</file>

<file path=ppt/media/image3.jpe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svg>
</file>

<file path=ppt/media/image44.jpeg>
</file>

<file path=ppt/media/image45.jpeg>
</file>

<file path=ppt/media/image46.png>
</file>

<file path=ppt/media/image47.png>
</file>

<file path=ppt/media/image48.svg>
</file>

<file path=ppt/media/image49.jpeg>
</file>

<file path=ppt/media/image5.svg>
</file>

<file path=ppt/media/image50.jpeg>
</file>

<file path=ppt/media/image51.jpeg>
</file>

<file path=ppt/media/image52.jpeg>
</file>

<file path=ppt/media/image53.png>
</file>

<file path=ppt/media/image54.svg>
</file>

<file path=ppt/media/image55.jpeg>
</file>

<file path=ppt/media/image56.jpeg>
</file>

<file path=ppt/media/image6.jpe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svg" Type="http://schemas.openxmlformats.org/officeDocument/2006/relationships/image"/><Relationship Id="rId12" Target="../media/image11.png" Type="http://schemas.openxmlformats.org/officeDocument/2006/relationships/image"/><Relationship Id="rId13" Target="../media/image1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16" Target="../media/image15.png" Type="http://schemas.openxmlformats.org/officeDocument/2006/relationships/image"/><Relationship Id="rId17" Target="../media/image16.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jpe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8.svg" Type="http://schemas.openxmlformats.org/officeDocument/2006/relationships/image"/><Relationship Id="rId2" Target="../media/image20.png" Type="http://schemas.openxmlformats.org/officeDocument/2006/relationships/image"/><Relationship Id="rId3" Target="../media/image21.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46.png" Type="http://schemas.openxmlformats.org/officeDocument/2006/relationships/image"/><Relationship Id="rId9" Target="../media/image1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 Id="rId3" Target="../media/image27.svg" Type="http://schemas.openxmlformats.org/officeDocument/2006/relationships/image"/><Relationship Id="rId4" Target="../media/image47.png" Type="http://schemas.openxmlformats.org/officeDocument/2006/relationships/image"/><Relationship Id="rId5" Target="../media/image48.svg" Type="http://schemas.openxmlformats.org/officeDocument/2006/relationships/image"/><Relationship Id="rId6" Target="../media/image28.png" Type="http://schemas.openxmlformats.org/officeDocument/2006/relationships/image"/><Relationship Id="rId7" Target="../media/image29.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9.jpeg" Type="http://schemas.openxmlformats.org/officeDocument/2006/relationships/image"/><Relationship Id="rId3" Target="../media/image50.jpeg" Type="http://schemas.openxmlformats.org/officeDocument/2006/relationships/image"/><Relationship Id="rId4" Target="../media/image51.jpeg" Type="http://schemas.openxmlformats.org/officeDocument/2006/relationships/image"/><Relationship Id="rId5" Target="../media/image52.jpeg" Type="http://schemas.openxmlformats.org/officeDocument/2006/relationships/image"/><Relationship Id="rId6" Target="../media/image53.png" Type="http://schemas.openxmlformats.org/officeDocument/2006/relationships/image"/><Relationship Id="rId7" Target="../media/image54.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7.png" Type="http://schemas.openxmlformats.org/officeDocument/2006/relationships/image"/><Relationship Id="rId11" Target="../media/image18.svg" Type="http://schemas.openxmlformats.org/officeDocument/2006/relationships/image"/><Relationship Id="rId12" Target="../media/image4.png" Type="http://schemas.openxmlformats.org/officeDocument/2006/relationships/image"/><Relationship Id="rId13" Target="../media/image5.svg" Type="http://schemas.openxmlformats.org/officeDocument/2006/relationships/image"/><Relationship Id="rId14" Target="../media/image55.jpeg" Type="http://schemas.openxmlformats.org/officeDocument/2006/relationships/image"/><Relationship Id="rId2" Target="../media/image20.png" Type="http://schemas.openxmlformats.org/officeDocument/2006/relationships/image"/><Relationship Id="rId3" Target="../media/image21.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13.png" Type="http://schemas.openxmlformats.org/officeDocument/2006/relationships/image"/><Relationship Id="rId9" Target="../media/image14.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0.svg" Type="http://schemas.openxmlformats.org/officeDocument/2006/relationships/image"/><Relationship Id="rId11" Target="../media/image11.png" Type="http://schemas.openxmlformats.org/officeDocument/2006/relationships/image"/><Relationship Id="rId12" Target="../media/image12.svg" Type="http://schemas.openxmlformats.org/officeDocument/2006/relationships/image"/><Relationship Id="rId13" Target="../media/image13.png" Type="http://schemas.openxmlformats.org/officeDocument/2006/relationships/image"/><Relationship Id="rId14" Target="../media/image14.svg" Type="http://schemas.openxmlformats.org/officeDocument/2006/relationships/image"/><Relationship Id="rId15" Target="../media/image15.png" Type="http://schemas.openxmlformats.org/officeDocument/2006/relationships/image"/><Relationship Id="rId16" Target="../media/image16.svg" Type="http://schemas.openxmlformats.org/officeDocument/2006/relationships/image"/><Relationship Id="rId2" Target="../media/image7.png" Type="http://schemas.openxmlformats.org/officeDocument/2006/relationships/image"/><Relationship Id="rId3" Target="../media/image8.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 Id="rId8" Target="../media/image56.jpeg" Type="http://schemas.openxmlformats.org/officeDocument/2006/relationships/image"/><Relationship Id="rId9" Target="../media/image9.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9.jpeg" Type="http://schemas.openxmlformats.org/officeDocument/2006/relationships/image"/><Relationship Id="rId11" Target="../media/image20.png" Type="http://schemas.openxmlformats.org/officeDocument/2006/relationships/image"/><Relationship Id="rId12" Target="../media/image21.svg" Type="http://schemas.openxmlformats.org/officeDocument/2006/relationships/image"/><Relationship Id="rId13" Target="../media/image15.png" Type="http://schemas.openxmlformats.org/officeDocument/2006/relationships/image"/><Relationship Id="rId14" Target="../media/image16.svg" Type="http://schemas.openxmlformats.org/officeDocument/2006/relationships/image"/><Relationship Id="rId2" Target="../media/image9.png" Type="http://schemas.openxmlformats.org/officeDocument/2006/relationships/image"/><Relationship Id="rId3" Target="../media/image10.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13.png" Type="http://schemas.openxmlformats.org/officeDocument/2006/relationships/image"/><Relationship Id="rId7" Target="../media/image14.svg" Type="http://schemas.openxmlformats.org/officeDocument/2006/relationships/image"/><Relationship Id="rId8" Target="../media/image4.png" Type="http://schemas.openxmlformats.org/officeDocument/2006/relationships/image"/><Relationship Id="rId9" Target="../media/image5.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2.jpeg" Type="http://schemas.openxmlformats.org/officeDocument/2006/relationships/image"/><Relationship Id="rId11" Target="../media/image17.png" Type="http://schemas.openxmlformats.org/officeDocument/2006/relationships/image"/><Relationship Id="rId12" Target="../media/image18.svg" Type="http://schemas.openxmlformats.org/officeDocument/2006/relationships/image"/><Relationship Id="rId2" Target="../media/image20.png" Type="http://schemas.openxmlformats.org/officeDocument/2006/relationships/image"/><Relationship Id="rId3" Target="../media/image21.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4.png" Type="http://schemas.openxmlformats.org/officeDocument/2006/relationships/image"/><Relationship Id="rId9" Target="../media/image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11" Target="../media/image5.svg" Type="http://schemas.openxmlformats.org/officeDocument/2006/relationships/image"/><Relationship Id="rId12" Target="../media/image23.png" Type="http://schemas.openxmlformats.org/officeDocument/2006/relationships/image"/><Relationship Id="rId2" Target="../media/image20.png" Type="http://schemas.openxmlformats.org/officeDocument/2006/relationships/image"/><Relationship Id="rId3" Target="../media/image21.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13.png" Type="http://schemas.openxmlformats.org/officeDocument/2006/relationships/image"/><Relationship Id="rId9" Target="../media/image14.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png" Type="http://schemas.openxmlformats.org/officeDocument/2006/relationships/image"/><Relationship Id="rId11" Target="../media/image14.svg" Type="http://schemas.openxmlformats.org/officeDocument/2006/relationships/image"/><Relationship Id="rId12" Target="../media/image4.png" Type="http://schemas.openxmlformats.org/officeDocument/2006/relationships/image"/><Relationship Id="rId13" Target="../media/image5.svg" Type="http://schemas.openxmlformats.org/officeDocument/2006/relationships/image"/><Relationship Id="rId2" Target="../media/image20.png" Type="http://schemas.openxmlformats.org/officeDocument/2006/relationships/image"/><Relationship Id="rId3" Target="../media/image21.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24.png" Type="http://schemas.openxmlformats.org/officeDocument/2006/relationships/image"/><Relationship Id="rId9" Target="../media/image25.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4.png" Type="http://schemas.openxmlformats.org/officeDocument/2006/relationships/image"/><Relationship Id="rId11" Target="../media/image35.svg" Type="http://schemas.openxmlformats.org/officeDocument/2006/relationships/image"/><Relationship Id="rId12" Target="../media/image36.png" Type="http://schemas.openxmlformats.org/officeDocument/2006/relationships/image"/><Relationship Id="rId13" Target="../media/image37.svg" Type="http://schemas.openxmlformats.org/officeDocument/2006/relationships/image"/><Relationship Id="rId14" Target="../media/image38.png" Type="http://schemas.openxmlformats.org/officeDocument/2006/relationships/image"/><Relationship Id="rId15" Target="../media/image39.svg" Type="http://schemas.openxmlformats.org/officeDocument/2006/relationships/image"/><Relationship Id="rId16" Target="../media/image40.png" Type="http://schemas.openxmlformats.org/officeDocument/2006/relationships/image"/><Relationship Id="rId17" Target="../media/image41.svg" Type="http://schemas.openxmlformats.org/officeDocument/2006/relationships/image"/><Relationship Id="rId2" Target="../media/image26.png" Type="http://schemas.openxmlformats.org/officeDocument/2006/relationships/image"/><Relationship Id="rId3" Target="../media/image27.svg" Type="http://schemas.openxmlformats.org/officeDocument/2006/relationships/image"/><Relationship Id="rId4" Target="../media/image28.png" Type="http://schemas.openxmlformats.org/officeDocument/2006/relationships/image"/><Relationship Id="rId5" Target="../media/image29.svg" Type="http://schemas.openxmlformats.org/officeDocument/2006/relationships/image"/><Relationship Id="rId6" Target="../media/image30.png" Type="http://schemas.openxmlformats.org/officeDocument/2006/relationships/image"/><Relationship Id="rId7" Target="../media/image31.svg" Type="http://schemas.openxmlformats.org/officeDocument/2006/relationships/image"/><Relationship Id="rId8" Target="../media/image32.png" Type="http://schemas.openxmlformats.org/officeDocument/2006/relationships/image"/><Relationship Id="rId9" Target="../media/image33.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2.png" Type="http://schemas.openxmlformats.org/officeDocument/2006/relationships/image"/><Relationship Id="rId11" Target="../media/image43.svg" Type="http://schemas.openxmlformats.org/officeDocument/2006/relationships/image"/><Relationship Id="rId12" Target="../media/image4.png" Type="http://schemas.openxmlformats.org/officeDocument/2006/relationships/image"/><Relationship Id="rId13" Target="../media/image5.svg" Type="http://schemas.openxmlformats.org/officeDocument/2006/relationships/image"/><Relationship Id="rId2" Target="../media/image20.png" Type="http://schemas.openxmlformats.org/officeDocument/2006/relationships/image"/><Relationship Id="rId3" Target="../media/image21.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13.png" Type="http://schemas.openxmlformats.org/officeDocument/2006/relationships/image"/><Relationship Id="rId9" Target="../media/image14.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11" Target="../media/image5.svg" Type="http://schemas.openxmlformats.org/officeDocument/2006/relationships/image"/><Relationship Id="rId12" Target="../media/image44.jpeg" Type="http://schemas.openxmlformats.org/officeDocument/2006/relationships/image"/><Relationship Id="rId13" Target="../media/image45.jpeg" Type="http://schemas.openxmlformats.org/officeDocument/2006/relationships/image"/><Relationship Id="rId2" Target="../media/image20.png" Type="http://schemas.openxmlformats.org/officeDocument/2006/relationships/image"/><Relationship Id="rId3" Target="../media/image21.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17.png" Type="http://schemas.openxmlformats.org/officeDocument/2006/relationships/image"/><Relationship Id="rId9" Target="../media/image18.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 Id="rId3" Target="../media/image29.svg" Type="http://schemas.openxmlformats.org/officeDocument/2006/relationships/image"/><Relationship Id="rId4" Target="../media/image26.png" Type="http://schemas.openxmlformats.org/officeDocument/2006/relationships/image"/><Relationship Id="rId5" Target="../media/image27.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5502329" y="-1535460"/>
            <a:ext cx="11926011" cy="12326626"/>
          </a:xfrm>
          <a:custGeom>
            <a:avLst/>
            <a:gdLst/>
            <a:ahLst/>
            <a:cxnLst/>
            <a:rect r="r" b="b" t="t" l="l"/>
            <a:pathLst>
              <a:path h="12326626" w="11926011">
                <a:moveTo>
                  <a:pt x="11926011" y="0"/>
                </a:moveTo>
                <a:lnTo>
                  <a:pt x="0" y="0"/>
                </a:lnTo>
                <a:lnTo>
                  <a:pt x="0" y="12326627"/>
                </a:lnTo>
                <a:lnTo>
                  <a:pt x="11926011" y="12326627"/>
                </a:lnTo>
                <a:lnTo>
                  <a:pt x="11926011"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3678190" y="-405207"/>
            <a:ext cx="10380189" cy="1038018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25000" t="0" r="-25000" b="0"/>
              </a:stretch>
            </a:blipFill>
            <a:ln w="76200" cap="sq">
              <a:solidFill>
                <a:srgbClr val="FFFFFF"/>
              </a:solidFill>
              <a:prstDash val="solid"/>
              <a:miter/>
            </a:ln>
          </p:spPr>
        </p:sp>
      </p:grpSp>
      <p:sp>
        <p:nvSpPr>
          <p:cNvPr name="Freeform 5" id="5"/>
          <p:cNvSpPr/>
          <p:nvPr/>
        </p:nvSpPr>
        <p:spPr>
          <a:xfrm flipH="false" flipV="false" rot="0">
            <a:off x="4026103" y="4147044"/>
            <a:ext cx="5111405" cy="5111405"/>
          </a:xfrm>
          <a:custGeom>
            <a:avLst/>
            <a:gdLst/>
            <a:ahLst/>
            <a:cxnLst/>
            <a:rect r="r" b="b" t="t" l="l"/>
            <a:pathLst>
              <a:path h="5111405" w="5111405">
                <a:moveTo>
                  <a:pt x="0" y="0"/>
                </a:moveTo>
                <a:lnTo>
                  <a:pt x="5111406" y="0"/>
                </a:lnTo>
                <a:lnTo>
                  <a:pt x="5111406" y="5111405"/>
                </a:lnTo>
                <a:lnTo>
                  <a:pt x="0" y="51114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p:nvPr/>
        </p:nvGrpSpPr>
        <p:grpSpPr>
          <a:xfrm rot="0">
            <a:off x="4706841" y="4098422"/>
            <a:ext cx="4430667" cy="4430667"/>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7"/>
              <a:stretch>
                <a:fillRect l="-68548" t="-19760" r="-25818" b="-9817"/>
              </a:stretch>
            </a:blipFill>
            <a:ln w="76200" cap="sq">
              <a:solidFill>
                <a:srgbClr val="FFFFFF"/>
              </a:solidFill>
              <a:prstDash val="solid"/>
              <a:miter/>
            </a:ln>
          </p:spPr>
        </p:sp>
      </p:grpSp>
      <p:sp>
        <p:nvSpPr>
          <p:cNvPr name="Freeform 8" id="8"/>
          <p:cNvSpPr/>
          <p:nvPr/>
        </p:nvSpPr>
        <p:spPr>
          <a:xfrm flipH="false" flipV="false" rot="0">
            <a:off x="14764526" y="-2105238"/>
            <a:ext cx="8307335" cy="13618582"/>
          </a:xfrm>
          <a:custGeom>
            <a:avLst/>
            <a:gdLst/>
            <a:ahLst/>
            <a:cxnLst/>
            <a:rect r="r" b="b" t="t" l="l"/>
            <a:pathLst>
              <a:path h="13618582" w="8307335">
                <a:moveTo>
                  <a:pt x="0" y="0"/>
                </a:moveTo>
                <a:lnTo>
                  <a:pt x="8307335" y="0"/>
                </a:lnTo>
                <a:lnTo>
                  <a:pt x="8307335" y="13618582"/>
                </a:lnTo>
                <a:lnTo>
                  <a:pt x="0" y="13618582"/>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9" id="9"/>
          <p:cNvSpPr/>
          <p:nvPr/>
        </p:nvSpPr>
        <p:spPr>
          <a:xfrm flipH="false" flipV="false" rot="0">
            <a:off x="7103631" y="1076325"/>
            <a:ext cx="386222" cy="496483"/>
          </a:xfrm>
          <a:custGeom>
            <a:avLst/>
            <a:gdLst/>
            <a:ahLst/>
            <a:cxnLst/>
            <a:rect r="r" b="b" t="t" l="l"/>
            <a:pathLst>
              <a:path h="496483" w="386222">
                <a:moveTo>
                  <a:pt x="0" y="0"/>
                </a:moveTo>
                <a:lnTo>
                  <a:pt x="386223" y="0"/>
                </a:lnTo>
                <a:lnTo>
                  <a:pt x="386223" y="496483"/>
                </a:lnTo>
                <a:lnTo>
                  <a:pt x="0" y="496483"/>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0" id="10"/>
          <p:cNvSpPr/>
          <p:nvPr/>
        </p:nvSpPr>
        <p:spPr>
          <a:xfrm flipH="false" flipV="false" rot="0">
            <a:off x="12741006" y="8593183"/>
            <a:ext cx="389962" cy="389962"/>
          </a:xfrm>
          <a:custGeom>
            <a:avLst/>
            <a:gdLst/>
            <a:ahLst/>
            <a:cxnLst/>
            <a:rect r="r" b="b" t="t" l="l"/>
            <a:pathLst>
              <a:path h="389962" w="389962">
                <a:moveTo>
                  <a:pt x="0" y="0"/>
                </a:moveTo>
                <a:lnTo>
                  <a:pt x="389963" y="0"/>
                </a:lnTo>
                <a:lnTo>
                  <a:pt x="389963" y="389962"/>
                </a:lnTo>
                <a:lnTo>
                  <a:pt x="0" y="389962"/>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TextBox 11" id="11"/>
          <p:cNvSpPr txBox="true"/>
          <p:nvPr/>
        </p:nvSpPr>
        <p:spPr>
          <a:xfrm rot="0">
            <a:off x="7649935" y="1135023"/>
            <a:ext cx="3334410" cy="437785"/>
          </a:xfrm>
          <a:prstGeom prst="rect">
            <a:avLst/>
          </a:prstGeom>
        </p:spPr>
        <p:txBody>
          <a:bodyPr anchor="t" rtlCol="false" tIns="0" lIns="0" bIns="0" rIns="0">
            <a:spAutoFit/>
          </a:bodyPr>
          <a:lstStyle/>
          <a:p>
            <a:pPr algn="l">
              <a:lnSpc>
                <a:spcPts val="3660"/>
              </a:lnSpc>
            </a:pPr>
            <a:r>
              <a:rPr lang="en-US" sz="2614">
                <a:solidFill>
                  <a:srgbClr val="015438"/>
                </a:solidFill>
                <a:latin typeface="Montserrat"/>
              </a:rPr>
              <a:t>A digital Platform</a:t>
            </a:r>
          </a:p>
        </p:txBody>
      </p:sp>
      <p:sp>
        <p:nvSpPr>
          <p:cNvPr name="Freeform 12" id="12"/>
          <p:cNvSpPr/>
          <p:nvPr/>
        </p:nvSpPr>
        <p:spPr>
          <a:xfrm flipH="false" flipV="false" rot="0">
            <a:off x="13867400" y="3608564"/>
            <a:ext cx="3134210" cy="3069871"/>
          </a:xfrm>
          <a:custGeom>
            <a:avLst/>
            <a:gdLst/>
            <a:ahLst/>
            <a:cxnLst/>
            <a:rect r="r" b="b" t="t" l="l"/>
            <a:pathLst>
              <a:path h="3069871" w="3134210">
                <a:moveTo>
                  <a:pt x="0" y="0"/>
                </a:moveTo>
                <a:lnTo>
                  <a:pt x="3134210" y="0"/>
                </a:lnTo>
                <a:lnTo>
                  <a:pt x="3134210" y="3069872"/>
                </a:lnTo>
                <a:lnTo>
                  <a:pt x="0" y="3069872"/>
                </a:lnTo>
                <a:lnTo>
                  <a:pt x="0" y="0"/>
                </a:lnTo>
                <a:close/>
              </a:path>
            </a:pathLst>
          </a:custGeom>
          <a:blipFill>
            <a:blip r:embed="rId14">
              <a:alphaModFix amt="9999"/>
              <a:extLst>
                <a:ext uri="{96DAC541-7B7A-43D3-8B79-37D633B846F1}">
                  <asvg:svgBlip xmlns:asvg="http://schemas.microsoft.com/office/drawing/2016/SVG/main" r:embed="rId15"/>
                </a:ext>
              </a:extLst>
            </a:blip>
            <a:stretch>
              <a:fillRect l="0" t="0" r="0" b="0"/>
            </a:stretch>
          </a:blipFill>
        </p:spPr>
      </p:sp>
      <p:sp>
        <p:nvSpPr>
          <p:cNvPr name="TextBox 13" id="13"/>
          <p:cNvSpPr txBox="true"/>
          <p:nvPr/>
        </p:nvSpPr>
        <p:spPr>
          <a:xfrm rot="0">
            <a:off x="9772027" y="6066361"/>
            <a:ext cx="5512275" cy="1061307"/>
          </a:xfrm>
          <a:prstGeom prst="rect">
            <a:avLst/>
          </a:prstGeom>
        </p:spPr>
        <p:txBody>
          <a:bodyPr anchor="t" rtlCol="false" tIns="0" lIns="0" bIns="0" rIns="0">
            <a:spAutoFit/>
          </a:bodyPr>
          <a:lstStyle/>
          <a:p>
            <a:pPr algn="l">
              <a:lnSpc>
                <a:spcPts val="4340"/>
              </a:lnSpc>
            </a:pPr>
            <a:r>
              <a:rPr lang="en-US" sz="3100">
                <a:solidFill>
                  <a:srgbClr val="015438"/>
                </a:solidFill>
                <a:latin typeface="Montserrat"/>
              </a:rPr>
              <a:t>Smart Agricultural Management  Platform</a:t>
            </a:r>
          </a:p>
        </p:txBody>
      </p:sp>
      <p:sp>
        <p:nvSpPr>
          <p:cNvPr name="TextBox 14" id="14"/>
          <p:cNvSpPr txBox="true"/>
          <p:nvPr/>
        </p:nvSpPr>
        <p:spPr>
          <a:xfrm rot="0">
            <a:off x="7044900" y="1738133"/>
            <a:ext cx="8514583" cy="2216457"/>
          </a:xfrm>
          <a:prstGeom prst="rect">
            <a:avLst/>
          </a:prstGeom>
        </p:spPr>
        <p:txBody>
          <a:bodyPr anchor="t" rtlCol="false" tIns="0" lIns="0" bIns="0" rIns="0">
            <a:spAutoFit/>
          </a:bodyPr>
          <a:lstStyle/>
          <a:p>
            <a:pPr algn="l">
              <a:lnSpc>
                <a:spcPts val="18152"/>
              </a:lnSpc>
            </a:pPr>
            <a:r>
              <a:rPr lang="en-US" sz="12966" spc="-1050">
                <a:solidFill>
                  <a:srgbClr val="015438"/>
                </a:solidFill>
                <a:latin typeface="League Spartan"/>
              </a:rPr>
              <a:t>Green</a:t>
            </a:r>
          </a:p>
        </p:txBody>
      </p:sp>
      <p:sp>
        <p:nvSpPr>
          <p:cNvPr name="TextBox 15" id="15"/>
          <p:cNvSpPr txBox="true"/>
          <p:nvPr/>
        </p:nvSpPr>
        <p:spPr>
          <a:xfrm rot="0">
            <a:off x="9651859" y="3552834"/>
            <a:ext cx="5632444" cy="2216457"/>
          </a:xfrm>
          <a:prstGeom prst="rect">
            <a:avLst/>
          </a:prstGeom>
        </p:spPr>
        <p:txBody>
          <a:bodyPr anchor="t" rtlCol="false" tIns="0" lIns="0" bIns="0" rIns="0">
            <a:spAutoFit/>
          </a:bodyPr>
          <a:lstStyle/>
          <a:p>
            <a:pPr algn="l">
              <a:lnSpc>
                <a:spcPts val="18152"/>
              </a:lnSpc>
            </a:pPr>
            <a:r>
              <a:rPr lang="en-US" sz="12966" spc="-1050">
                <a:solidFill>
                  <a:srgbClr val="015438"/>
                </a:solidFill>
                <a:latin typeface="League Spartan"/>
              </a:rPr>
              <a:t>Points</a:t>
            </a:r>
          </a:p>
        </p:txBody>
      </p:sp>
      <p:sp>
        <p:nvSpPr>
          <p:cNvPr name="Freeform 16" id="16"/>
          <p:cNvSpPr/>
          <p:nvPr/>
        </p:nvSpPr>
        <p:spPr>
          <a:xfrm flipH="false" flipV="false" rot="0">
            <a:off x="16350270" y="7485340"/>
            <a:ext cx="378788" cy="82851"/>
          </a:xfrm>
          <a:custGeom>
            <a:avLst/>
            <a:gdLst/>
            <a:ahLst/>
            <a:cxnLst/>
            <a:rect r="r" b="b" t="t" l="l"/>
            <a:pathLst>
              <a:path h="82851" w="378788">
                <a:moveTo>
                  <a:pt x="0" y="0"/>
                </a:moveTo>
                <a:lnTo>
                  <a:pt x="378788" y="0"/>
                </a:lnTo>
                <a:lnTo>
                  <a:pt x="378788" y="82851"/>
                </a:lnTo>
                <a:lnTo>
                  <a:pt x="0" y="82851"/>
                </a:lnTo>
                <a:lnTo>
                  <a:pt x="0" y="0"/>
                </a:lnTo>
                <a:close/>
              </a:path>
            </a:pathLst>
          </a:custGeom>
          <a:blipFill>
            <a:blip r:embed="rId16">
              <a:extLst>
                <a:ext uri="{96DAC541-7B7A-43D3-8B79-37D633B846F1}">
                  <asvg:svgBlip xmlns:asvg="http://schemas.microsoft.com/office/drawing/2016/SVG/main" r:embed="rId17"/>
                </a:ext>
              </a:extLst>
            </a:blip>
            <a:stretch>
              <a:fillRect l="0" t="-151970" r="-621009" b="-1346787"/>
            </a:stretch>
          </a:blipFill>
        </p:spPr>
      </p:sp>
      <p:sp>
        <p:nvSpPr>
          <p:cNvPr name="Freeform 17" id="17"/>
          <p:cNvSpPr/>
          <p:nvPr/>
        </p:nvSpPr>
        <p:spPr>
          <a:xfrm flipH="false" flipV="false" rot="0">
            <a:off x="16350270" y="7617614"/>
            <a:ext cx="378788" cy="82851"/>
          </a:xfrm>
          <a:custGeom>
            <a:avLst/>
            <a:gdLst/>
            <a:ahLst/>
            <a:cxnLst/>
            <a:rect r="r" b="b" t="t" l="l"/>
            <a:pathLst>
              <a:path h="82851" w="378788">
                <a:moveTo>
                  <a:pt x="0" y="0"/>
                </a:moveTo>
                <a:lnTo>
                  <a:pt x="378788" y="0"/>
                </a:lnTo>
                <a:lnTo>
                  <a:pt x="378788" y="82851"/>
                </a:lnTo>
                <a:lnTo>
                  <a:pt x="0" y="82851"/>
                </a:lnTo>
                <a:lnTo>
                  <a:pt x="0" y="0"/>
                </a:lnTo>
                <a:close/>
              </a:path>
            </a:pathLst>
          </a:custGeom>
          <a:blipFill>
            <a:blip r:embed="rId16">
              <a:extLst>
                <a:ext uri="{96DAC541-7B7A-43D3-8B79-37D633B846F1}">
                  <asvg:svgBlip xmlns:asvg="http://schemas.microsoft.com/office/drawing/2016/SVG/main" r:embed="rId17"/>
                </a:ext>
              </a:extLst>
            </a:blip>
            <a:stretch>
              <a:fillRect l="0" t="-151970" r="-621009" b="-1346787"/>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583392" y="-87734"/>
            <a:ext cx="5386205" cy="10462468"/>
            <a:chOff x="0" y="0"/>
            <a:chExt cx="1418589" cy="2755547"/>
          </a:xfrm>
        </p:grpSpPr>
        <p:sp>
          <p:nvSpPr>
            <p:cNvPr name="Freeform 3" id="3"/>
            <p:cNvSpPr/>
            <p:nvPr/>
          </p:nvSpPr>
          <p:spPr>
            <a:xfrm flipH="false" flipV="false" rot="0">
              <a:off x="0" y="0"/>
              <a:ext cx="1418589" cy="2755547"/>
            </a:xfrm>
            <a:custGeom>
              <a:avLst/>
              <a:gdLst/>
              <a:ahLst/>
              <a:cxnLst/>
              <a:rect r="r" b="b" t="t" l="l"/>
              <a:pathLst>
                <a:path h="2755547" w="1418589">
                  <a:moveTo>
                    <a:pt x="143736" y="0"/>
                  </a:moveTo>
                  <a:lnTo>
                    <a:pt x="1274853" y="0"/>
                  </a:lnTo>
                  <a:cubicBezTo>
                    <a:pt x="1354236" y="0"/>
                    <a:pt x="1418589" y="64353"/>
                    <a:pt x="1418589" y="143736"/>
                  </a:cubicBezTo>
                  <a:lnTo>
                    <a:pt x="1418589" y="2611811"/>
                  </a:lnTo>
                  <a:cubicBezTo>
                    <a:pt x="1418589" y="2649932"/>
                    <a:pt x="1403446" y="2686492"/>
                    <a:pt x="1376490" y="2713448"/>
                  </a:cubicBezTo>
                  <a:cubicBezTo>
                    <a:pt x="1349534" y="2740403"/>
                    <a:pt x="1312974" y="2755547"/>
                    <a:pt x="1274853" y="2755547"/>
                  </a:cubicBezTo>
                  <a:lnTo>
                    <a:pt x="143736" y="2755547"/>
                  </a:lnTo>
                  <a:cubicBezTo>
                    <a:pt x="105615" y="2755547"/>
                    <a:pt x="69055" y="2740403"/>
                    <a:pt x="42099" y="2713448"/>
                  </a:cubicBezTo>
                  <a:cubicBezTo>
                    <a:pt x="15144" y="2686492"/>
                    <a:pt x="0" y="2649932"/>
                    <a:pt x="0" y="2611811"/>
                  </a:cubicBezTo>
                  <a:lnTo>
                    <a:pt x="0" y="143736"/>
                  </a:lnTo>
                  <a:cubicBezTo>
                    <a:pt x="0" y="105615"/>
                    <a:pt x="15144" y="69055"/>
                    <a:pt x="42099" y="42099"/>
                  </a:cubicBezTo>
                  <a:cubicBezTo>
                    <a:pt x="69055" y="15144"/>
                    <a:pt x="105615" y="0"/>
                    <a:pt x="143736" y="0"/>
                  </a:cubicBezTo>
                  <a:close/>
                </a:path>
              </a:pathLst>
            </a:custGeom>
            <a:solidFill>
              <a:srgbClr val="7BB401"/>
            </a:solidFill>
          </p:spPr>
        </p:sp>
        <p:sp>
          <p:nvSpPr>
            <p:cNvPr name="TextBox 4" id="4"/>
            <p:cNvSpPr txBox="true"/>
            <p:nvPr/>
          </p:nvSpPr>
          <p:spPr>
            <a:xfrm>
              <a:off x="0" y="-47625"/>
              <a:ext cx="1418589" cy="2803172"/>
            </a:xfrm>
            <a:prstGeom prst="rect">
              <a:avLst/>
            </a:prstGeom>
          </p:spPr>
          <p:txBody>
            <a:bodyPr anchor="ctr" rtlCol="false" tIns="50800" lIns="50800" bIns="50800" rIns="50800"/>
            <a:lstStyle/>
            <a:p>
              <a:pPr algn="ctr">
                <a:lnSpc>
                  <a:spcPts val="3660"/>
                </a:lnSpc>
              </a:pPr>
            </a:p>
          </p:txBody>
        </p:sp>
      </p:grpSp>
      <p:sp>
        <p:nvSpPr>
          <p:cNvPr name="Freeform 5" id="5"/>
          <p:cNvSpPr/>
          <p:nvPr/>
        </p:nvSpPr>
        <p:spPr>
          <a:xfrm flipH="false" flipV="false" rot="5400000">
            <a:off x="-6353101" y="3040238"/>
            <a:ext cx="12944674" cy="4595359"/>
          </a:xfrm>
          <a:custGeom>
            <a:avLst/>
            <a:gdLst/>
            <a:ahLst/>
            <a:cxnLst/>
            <a:rect r="r" b="b" t="t" l="l"/>
            <a:pathLst>
              <a:path h="4595359" w="12944674">
                <a:moveTo>
                  <a:pt x="0" y="0"/>
                </a:moveTo>
                <a:lnTo>
                  <a:pt x="12944674" y="0"/>
                </a:lnTo>
                <a:lnTo>
                  <a:pt x="12944674" y="4595360"/>
                </a:lnTo>
                <a:lnTo>
                  <a:pt x="0" y="45953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661773" y="1958840"/>
            <a:ext cx="378788" cy="82851"/>
          </a:xfrm>
          <a:custGeom>
            <a:avLst/>
            <a:gdLst/>
            <a:ahLst/>
            <a:cxnLst/>
            <a:rect r="r" b="b" t="t" l="l"/>
            <a:pathLst>
              <a:path h="82851" w="378788">
                <a:moveTo>
                  <a:pt x="0" y="0"/>
                </a:moveTo>
                <a:lnTo>
                  <a:pt x="378788" y="0"/>
                </a:lnTo>
                <a:lnTo>
                  <a:pt x="378788" y="82851"/>
                </a:lnTo>
                <a:lnTo>
                  <a:pt x="0" y="82851"/>
                </a:lnTo>
                <a:lnTo>
                  <a:pt x="0" y="0"/>
                </a:lnTo>
                <a:close/>
              </a:path>
            </a:pathLst>
          </a:custGeom>
          <a:blipFill>
            <a:blip r:embed="rId4">
              <a:extLst>
                <a:ext uri="{96DAC541-7B7A-43D3-8B79-37D633B846F1}">
                  <asvg:svgBlip xmlns:asvg="http://schemas.microsoft.com/office/drawing/2016/SVG/main" r:embed="rId5"/>
                </a:ext>
              </a:extLst>
            </a:blip>
            <a:stretch>
              <a:fillRect l="0" t="-151970" r="-621009" b="-1346787"/>
            </a:stretch>
          </a:blipFill>
        </p:spPr>
      </p:sp>
      <p:sp>
        <p:nvSpPr>
          <p:cNvPr name="Freeform 7" id="7"/>
          <p:cNvSpPr/>
          <p:nvPr/>
        </p:nvSpPr>
        <p:spPr>
          <a:xfrm flipH="false" flipV="false" rot="0">
            <a:off x="1661773" y="2091114"/>
            <a:ext cx="378788" cy="82851"/>
          </a:xfrm>
          <a:custGeom>
            <a:avLst/>
            <a:gdLst/>
            <a:ahLst/>
            <a:cxnLst/>
            <a:rect r="r" b="b" t="t" l="l"/>
            <a:pathLst>
              <a:path h="82851" w="378788">
                <a:moveTo>
                  <a:pt x="0" y="0"/>
                </a:moveTo>
                <a:lnTo>
                  <a:pt x="378788" y="0"/>
                </a:lnTo>
                <a:lnTo>
                  <a:pt x="378788" y="82851"/>
                </a:lnTo>
                <a:lnTo>
                  <a:pt x="0" y="82851"/>
                </a:lnTo>
                <a:lnTo>
                  <a:pt x="0" y="0"/>
                </a:lnTo>
                <a:close/>
              </a:path>
            </a:pathLst>
          </a:custGeom>
          <a:blipFill>
            <a:blip r:embed="rId4">
              <a:extLst>
                <a:ext uri="{96DAC541-7B7A-43D3-8B79-37D633B846F1}">
                  <asvg:svgBlip xmlns:asvg="http://schemas.microsoft.com/office/drawing/2016/SVG/main" r:embed="rId5"/>
                </a:ext>
              </a:extLst>
            </a:blip>
            <a:stretch>
              <a:fillRect l="0" t="-151970" r="-621009" b="-1346787"/>
            </a:stretch>
          </a:blipFill>
        </p:spPr>
      </p:sp>
      <p:grpSp>
        <p:nvGrpSpPr>
          <p:cNvPr name="Group 8" id="8"/>
          <p:cNvGrpSpPr/>
          <p:nvPr/>
        </p:nvGrpSpPr>
        <p:grpSpPr>
          <a:xfrm rot="0">
            <a:off x="16531473" y="8442177"/>
            <a:ext cx="816123" cy="816123"/>
            <a:chOff x="0" y="0"/>
            <a:chExt cx="812800" cy="812800"/>
          </a:xfrm>
        </p:grpSpPr>
        <p:sp>
          <p:nvSpPr>
            <p:cNvPr name="Freeform 9" id="9"/>
            <p:cNvSpPr/>
            <p:nvPr/>
          </p:nvSpPr>
          <p:spPr>
            <a:xfrm flipH="false" flipV="false" rot="0">
              <a:off x="24025" y="24025"/>
              <a:ext cx="764749" cy="764749"/>
            </a:xfrm>
            <a:custGeom>
              <a:avLst/>
              <a:gdLst/>
              <a:ahLst/>
              <a:cxnLst/>
              <a:rect r="r" b="b" t="t" l="l"/>
              <a:pathLst>
                <a:path h="764749" w="764749">
                  <a:moveTo>
                    <a:pt x="436037" y="29637"/>
                  </a:moveTo>
                  <a:lnTo>
                    <a:pt x="735113" y="328713"/>
                  </a:lnTo>
                  <a:cubicBezTo>
                    <a:pt x="764750" y="358350"/>
                    <a:pt x="764750" y="406400"/>
                    <a:pt x="735113" y="436037"/>
                  </a:cubicBezTo>
                  <a:lnTo>
                    <a:pt x="436037" y="735113"/>
                  </a:lnTo>
                  <a:cubicBezTo>
                    <a:pt x="406400" y="764750"/>
                    <a:pt x="358350" y="764750"/>
                    <a:pt x="328713" y="735113"/>
                  </a:cubicBezTo>
                  <a:lnTo>
                    <a:pt x="29637" y="436037"/>
                  </a:lnTo>
                  <a:cubicBezTo>
                    <a:pt x="0" y="406400"/>
                    <a:pt x="0" y="358350"/>
                    <a:pt x="29637" y="328713"/>
                  </a:cubicBezTo>
                  <a:lnTo>
                    <a:pt x="328713" y="29637"/>
                  </a:lnTo>
                  <a:cubicBezTo>
                    <a:pt x="358350" y="0"/>
                    <a:pt x="406400" y="0"/>
                    <a:pt x="436037" y="29637"/>
                  </a:cubicBezTo>
                  <a:close/>
                </a:path>
              </a:pathLst>
            </a:custGeom>
            <a:solidFill>
              <a:srgbClr val="015438"/>
            </a:solidFill>
          </p:spPr>
        </p:sp>
        <p:sp>
          <p:nvSpPr>
            <p:cNvPr name="TextBox 10" id="10"/>
            <p:cNvSpPr txBox="true"/>
            <p:nvPr/>
          </p:nvSpPr>
          <p:spPr>
            <a:xfrm>
              <a:off x="139700" y="92075"/>
              <a:ext cx="533400" cy="581025"/>
            </a:xfrm>
            <a:prstGeom prst="rect">
              <a:avLst/>
            </a:prstGeom>
          </p:spPr>
          <p:txBody>
            <a:bodyPr anchor="ctr" rtlCol="false" tIns="50800" lIns="50800" bIns="50800" rIns="50800"/>
            <a:lstStyle/>
            <a:p>
              <a:pPr algn="ctr">
                <a:lnSpc>
                  <a:spcPts val="3660"/>
                </a:lnSpc>
              </a:pPr>
            </a:p>
          </p:txBody>
        </p:sp>
      </p:grpSp>
      <p:sp>
        <p:nvSpPr>
          <p:cNvPr name="TextBox 11" id="11"/>
          <p:cNvSpPr txBox="true"/>
          <p:nvPr/>
        </p:nvSpPr>
        <p:spPr>
          <a:xfrm rot="0">
            <a:off x="16681648" y="8633862"/>
            <a:ext cx="515772" cy="385128"/>
          </a:xfrm>
          <a:prstGeom prst="rect">
            <a:avLst/>
          </a:prstGeom>
        </p:spPr>
        <p:txBody>
          <a:bodyPr anchor="t" rtlCol="false" tIns="0" lIns="0" bIns="0" rIns="0">
            <a:spAutoFit/>
          </a:bodyPr>
          <a:lstStyle/>
          <a:p>
            <a:pPr algn="ctr">
              <a:lnSpc>
                <a:spcPts val="3161"/>
              </a:lnSpc>
            </a:pPr>
            <a:r>
              <a:rPr lang="en-US" sz="2258">
                <a:solidFill>
                  <a:srgbClr val="FFFFFF"/>
                </a:solidFill>
                <a:latin typeface="Montserrat"/>
              </a:rPr>
              <a:t>10</a:t>
            </a:r>
          </a:p>
        </p:txBody>
      </p:sp>
      <p:sp>
        <p:nvSpPr>
          <p:cNvPr name="Freeform 12" id="12"/>
          <p:cNvSpPr/>
          <p:nvPr/>
        </p:nvSpPr>
        <p:spPr>
          <a:xfrm flipH="false" flipV="false" rot="0">
            <a:off x="13473837" y="1343722"/>
            <a:ext cx="386222" cy="496483"/>
          </a:xfrm>
          <a:custGeom>
            <a:avLst/>
            <a:gdLst/>
            <a:ahLst/>
            <a:cxnLst/>
            <a:rect r="r" b="b" t="t" l="l"/>
            <a:pathLst>
              <a:path h="496483" w="386222">
                <a:moveTo>
                  <a:pt x="0" y="0"/>
                </a:moveTo>
                <a:lnTo>
                  <a:pt x="386222" y="0"/>
                </a:lnTo>
                <a:lnTo>
                  <a:pt x="386222" y="496483"/>
                </a:lnTo>
                <a:lnTo>
                  <a:pt x="0" y="49648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3" id="13"/>
          <p:cNvSpPr txBox="true"/>
          <p:nvPr/>
        </p:nvSpPr>
        <p:spPr>
          <a:xfrm rot="0">
            <a:off x="14077290" y="1421470"/>
            <a:ext cx="3334410" cy="437785"/>
          </a:xfrm>
          <a:prstGeom prst="rect">
            <a:avLst/>
          </a:prstGeom>
        </p:spPr>
        <p:txBody>
          <a:bodyPr anchor="t" rtlCol="false" tIns="0" lIns="0" bIns="0" rIns="0">
            <a:spAutoFit/>
          </a:bodyPr>
          <a:lstStyle/>
          <a:p>
            <a:pPr algn="l">
              <a:lnSpc>
                <a:spcPts val="3660"/>
              </a:lnSpc>
            </a:pPr>
            <a:r>
              <a:rPr lang="en-US" sz="2614">
                <a:solidFill>
                  <a:srgbClr val="015438"/>
                </a:solidFill>
                <a:latin typeface="Montserrat"/>
              </a:rPr>
              <a:t>Green Points</a:t>
            </a:r>
          </a:p>
        </p:txBody>
      </p:sp>
      <p:sp>
        <p:nvSpPr>
          <p:cNvPr name="TextBox 14" id="14"/>
          <p:cNvSpPr txBox="true"/>
          <p:nvPr/>
        </p:nvSpPr>
        <p:spPr>
          <a:xfrm rot="0">
            <a:off x="3444234" y="942975"/>
            <a:ext cx="4791704" cy="877438"/>
          </a:xfrm>
          <a:prstGeom prst="rect">
            <a:avLst/>
          </a:prstGeom>
        </p:spPr>
        <p:txBody>
          <a:bodyPr anchor="t" rtlCol="false" tIns="0" lIns="0" bIns="0" rIns="0">
            <a:spAutoFit/>
          </a:bodyPr>
          <a:lstStyle/>
          <a:p>
            <a:pPr algn="l">
              <a:lnSpc>
                <a:spcPts val="7287"/>
              </a:lnSpc>
            </a:pPr>
            <a:r>
              <a:rPr lang="en-US" sz="5205" spc="-182">
                <a:solidFill>
                  <a:srgbClr val="015438"/>
                </a:solidFill>
                <a:latin typeface="Montserrat"/>
              </a:rPr>
              <a:t>Future Growth</a:t>
            </a:r>
          </a:p>
        </p:txBody>
      </p:sp>
      <p:sp>
        <p:nvSpPr>
          <p:cNvPr name="TextBox 15" id="15"/>
          <p:cNvSpPr txBox="true"/>
          <p:nvPr/>
        </p:nvSpPr>
        <p:spPr>
          <a:xfrm rot="0">
            <a:off x="3444234" y="2025515"/>
            <a:ext cx="9238331" cy="1239729"/>
          </a:xfrm>
          <a:prstGeom prst="rect">
            <a:avLst/>
          </a:prstGeom>
        </p:spPr>
        <p:txBody>
          <a:bodyPr anchor="t" rtlCol="false" tIns="0" lIns="0" bIns="0" rIns="0">
            <a:spAutoFit/>
          </a:bodyPr>
          <a:lstStyle/>
          <a:p>
            <a:pPr algn="l">
              <a:lnSpc>
                <a:spcPts val="9613"/>
              </a:lnSpc>
            </a:pPr>
            <a:r>
              <a:rPr lang="en-US" sz="8583" spc="-695">
                <a:solidFill>
                  <a:srgbClr val="015438"/>
                </a:solidFill>
                <a:latin typeface="League Spartan"/>
              </a:rPr>
              <a:t>and Opportunities</a:t>
            </a:r>
          </a:p>
        </p:txBody>
      </p:sp>
      <p:pic>
        <p:nvPicPr>
          <p:cNvPr name="Picture 16" id="16"/>
          <p:cNvPicPr>
            <a:picLocks noChangeAspect="true"/>
          </p:cNvPicPr>
          <p:nvPr/>
        </p:nvPicPr>
        <p:blipFill>
          <a:blip r:embed="rId8"/>
          <a:stretch>
            <a:fillRect/>
          </a:stretch>
        </p:blipFill>
        <p:spPr>
          <a:xfrm rot="0">
            <a:off x="3402716" y="4122215"/>
            <a:ext cx="3710880" cy="3710880"/>
          </a:xfrm>
          <a:prstGeom prst="rect">
            <a:avLst/>
          </a:prstGeom>
        </p:spPr>
      </p:pic>
      <p:grpSp>
        <p:nvGrpSpPr>
          <p:cNvPr name="Group 17" id="17"/>
          <p:cNvGrpSpPr/>
          <p:nvPr/>
        </p:nvGrpSpPr>
        <p:grpSpPr>
          <a:xfrm rot="0">
            <a:off x="3943819" y="7831573"/>
            <a:ext cx="2860537" cy="663177"/>
            <a:chOff x="0" y="0"/>
            <a:chExt cx="758953" cy="175953"/>
          </a:xfrm>
        </p:grpSpPr>
        <p:sp>
          <p:nvSpPr>
            <p:cNvPr name="Freeform 18" id="18"/>
            <p:cNvSpPr/>
            <p:nvPr/>
          </p:nvSpPr>
          <p:spPr>
            <a:xfrm flipH="false" flipV="false" rot="0">
              <a:off x="0" y="0"/>
              <a:ext cx="758953" cy="175953"/>
            </a:xfrm>
            <a:custGeom>
              <a:avLst/>
              <a:gdLst/>
              <a:ahLst/>
              <a:cxnLst/>
              <a:rect r="r" b="b" t="t" l="l"/>
              <a:pathLst>
                <a:path h="175953" w="758953">
                  <a:moveTo>
                    <a:pt x="87977" y="0"/>
                  </a:moveTo>
                  <a:lnTo>
                    <a:pt x="670976" y="0"/>
                  </a:lnTo>
                  <a:cubicBezTo>
                    <a:pt x="694309" y="0"/>
                    <a:pt x="716686" y="9269"/>
                    <a:pt x="733185" y="25768"/>
                  </a:cubicBezTo>
                  <a:cubicBezTo>
                    <a:pt x="749684" y="42267"/>
                    <a:pt x="758953" y="64644"/>
                    <a:pt x="758953" y="87977"/>
                  </a:cubicBezTo>
                  <a:lnTo>
                    <a:pt x="758953" y="87977"/>
                  </a:lnTo>
                  <a:cubicBezTo>
                    <a:pt x="758953" y="111309"/>
                    <a:pt x="749684" y="133687"/>
                    <a:pt x="733185" y="150185"/>
                  </a:cubicBezTo>
                  <a:cubicBezTo>
                    <a:pt x="716686" y="166684"/>
                    <a:pt x="694309" y="175953"/>
                    <a:pt x="670976" y="175953"/>
                  </a:cubicBezTo>
                  <a:lnTo>
                    <a:pt x="87977" y="175953"/>
                  </a:lnTo>
                  <a:cubicBezTo>
                    <a:pt x="64644" y="175953"/>
                    <a:pt x="42267" y="166684"/>
                    <a:pt x="25768" y="150185"/>
                  </a:cubicBezTo>
                  <a:cubicBezTo>
                    <a:pt x="9269" y="133687"/>
                    <a:pt x="0" y="111309"/>
                    <a:pt x="0" y="87977"/>
                  </a:cubicBezTo>
                  <a:lnTo>
                    <a:pt x="0" y="87977"/>
                  </a:lnTo>
                  <a:cubicBezTo>
                    <a:pt x="0" y="64644"/>
                    <a:pt x="9269" y="42267"/>
                    <a:pt x="25768" y="25768"/>
                  </a:cubicBezTo>
                  <a:cubicBezTo>
                    <a:pt x="42267" y="9269"/>
                    <a:pt x="64644" y="0"/>
                    <a:pt x="87977" y="0"/>
                  </a:cubicBezTo>
                  <a:close/>
                </a:path>
              </a:pathLst>
            </a:custGeom>
            <a:solidFill>
              <a:srgbClr val="015438"/>
            </a:solidFill>
          </p:spPr>
        </p:sp>
        <p:sp>
          <p:nvSpPr>
            <p:cNvPr name="TextBox 19" id="19"/>
            <p:cNvSpPr txBox="true"/>
            <p:nvPr/>
          </p:nvSpPr>
          <p:spPr>
            <a:xfrm>
              <a:off x="0" y="-47625"/>
              <a:ext cx="758953" cy="223578"/>
            </a:xfrm>
            <a:prstGeom prst="rect">
              <a:avLst/>
            </a:prstGeom>
          </p:spPr>
          <p:txBody>
            <a:bodyPr anchor="ctr" rtlCol="false" tIns="50800" lIns="50800" bIns="50800" rIns="50800"/>
            <a:lstStyle/>
            <a:p>
              <a:pPr algn="ctr">
                <a:lnSpc>
                  <a:spcPts val="3660"/>
                </a:lnSpc>
              </a:pPr>
            </a:p>
          </p:txBody>
        </p:sp>
      </p:grpSp>
      <p:sp>
        <p:nvSpPr>
          <p:cNvPr name="TextBox 20" id="20"/>
          <p:cNvSpPr txBox="true"/>
          <p:nvPr/>
        </p:nvSpPr>
        <p:spPr>
          <a:xfrm rot="0">
            <a:off x="4195279" y="7915575"/>
            <a:ext cx="2357616" cy="447548"/>
          </a:xfrm>
          <a:prstGeom prst="rect">
            <a:avLst/>
          </a:prstGeom>
        </p:spPr>
        <p:txBody>
          <a:bodyPr anchor="t" rtlCol="false" tIns="0" lIns="0" bIns="0" rIns="0">
            <a:spAutoFit/>
          </a:bodyPr>
          <a:lstStyle/>
          <a:p>
            <a:pPr algn="ctr">
              <a:lnSpc>
                <a:spcPts val="3682"/>
              </a:lnSpc>
            </a:pPr>
            <a:r>
              <a:rPr lang="en-US" sz="2630">
                <a:solidFill>
                  <a:srgbClr val="FFFFFF"/>
                </a:solidFill>
                <a:latin typeface="Montserrat"/>
              </a:rPr>
              <a:t>Growth Rate</a:t>
            </a:r>
          </a:p>
        </p:txBody>
      </p:sp>
      <p:sp>
        <p:nvSpPr>
          <p:cNvPr name="Freeform 21" id="21"/>
          <p:cNvSpPr/>
          <p:nvPr/>
        </p:nvSpPr>
        <p:spPr>
          <a:xfrm flipH="false" flipV="false" rot="0">
            <a:off x="13709884" y="2251707"/>
            <a:ext cx="2821589" cy="2853693"/>
          </a:xfrm>
          <a:custGeom>
            <a:avLst/>
            <a:gdLst/>
            <a:ahLst/>
            <a:cxnLst/>
            <a:rect r="r" b="b" t="t" l="l"/>
            <a:pathLst>
              <a:path h="2853693" w="2821589">
                <a:moveTo>
                  <a:pt x="0" y="0"/>
                </a:moveTo>
                <a:lnTo>
                  <a:pt x="2821589" y="0"/>
                </a:lnTo>
                <a:lnTo>
                  <a:pt x="2821589" y="2853693"/>
                </a:lnTo>
                <a:lnTo>
                  <a:pt x="0" y="2853693"/>
                </a:lnTo>
                <a:lnTo>
                  <a:pt x="0" y="0"/>
                </a:lnTo>
                <a:close/>
              </a:path>
            </a:pathLst>
          </a:custGeom>
          <a:blipFill>
            <a:blip r:embed="rId9">
              <a:alphaModFix amt="9999"/>
              <a:extLst>
                <a:ext uri="{96DAC541-7B7A-43D3-8B79-37D633B846F1}">
                  <asvg:svgBlip xmlns:asvg="http://schemas.microsoft.com/office/drawing/2016/SVG/main" r:embed="rId10"/>
                </a:ext>
              </a:extLst>
            </a:blip>
            <a:stretch>
              <a:fillRect l="0" t="0" r="0" b="0"/>
            </a:stretch>
          </a:blipFill>
        </p:spPr>
      </p:sp>
      <p:sp>
        <p:nvSpPr>
          <p:cNvPr name="TextBox 22" id="22"/>
          <p:cNvSpPr txBox="true"/>
          <p:nvPr/>
        </p:nvSpPr>
        <p:spPr>
          <a:xfrm rot="0">
            <a:off x="7420981" y="4113353"/>
            <a:ext cx="8931595" cy="1501652"/>
          </a:xfrm>
          <a:prstGeom prst="rect">
            <a:avLst/>
          </a:prstGeom>
        </p:spPr>
        <p:txBody>
          <a:bodyPr anchor="t" rtlCol="false" tIns="0" lIns="0" bIns="0" rIns="0">
            <a:spAutoFit/>
          </a:bodyPr>
          <a:lstStyle/>
          <a:p>
            <a:pPr algn="just">
              <a:lnSpc>
                <a:spcPts val="3965"/>
              </a:lnSpc>
            </a:pPr>
            <a:r>
              <a:rPr lang="en-US" sz="2832">
                <a:solidFill>
                  <a:srgbClr val="015438"/>
                </a:solidFill>
                <a:latin typeface="Arimo"/>
              </a:rPr>
              <a:t>The Agriculture in Ethiopia Market size is estimated at USD </a:t>
            </a:r>
            <a:r>
              <a:rPr lang="en-US" sz="2832">
                <a:solidFill>
                  <a:srgbClr val="015438"/>
                </a:solidFill>
                <a:latin typeface="Arimo Bold"/>
              </a:rPr>
              <a:t>5.09 billion</a:t>
            </a:r>
            <a:r>
              <a:rPr lang="en-US" sz="2832">
                <a:solidFill>
                  <a:srgbClr val="015438"/>
                </a:solidFill>
                <a:latin typeface="Arimo"/>
              </a:rPr>
              <a:t> in 2024 and is expected to reach USD </a:t>
            </a:r>
            <a:r>
              <a:rPr lang="en-US" sz="2832">
                <a:solidFill>
                  <a:srgbClr val="015438"/>
                </a:solidFill>
                <a:latin typeface="Arimo Bold"/>
              </a:rPr>
              <a:t>6.65 billion</a:t>
            </a:r>
            <a:r>
              <a:rPr lang="en-US" sz="2832">
                <a:solidFill>
                  <a:srgbClr val="015438"/>
                </a:solidFill>
                <a:latin typeface="Arimo"/>
              </a:rPr>
              <a:t> by 2029, growing at a CAGR of </a:t>
            </a:r>
            <a:r>
              <a:rPr lang="en-US" sz="2832">
                <a:solidFill>
                  <a:srgbClr val="015438"/>
                </a:solidFill>
                <a:latin typeface="Arimo Bold"/>
              </a:rPr>
              <a:t>5.5%.</a:t>
            </a:r>
          </a:p>
        </p:txBody>
      </p:sp>
      <p:sp>
        <p:nvSpPr>
          <p:cNvPr name="TextBox 23" id="23"/>
          <p:cNvSpPr txBox="true"/>
          <p:nvPr/>
        </p:nvSpPr>
        <p:spPr>
          <a:xfrm rot="0">
            <a:off x="7947356" y="6577045"/>
            <a:ext cx="7173322" cy="3012986"/>
          </a:xfrm>
          <a:prstGeom prst="rect">
            <a:avLst/>
          </a:prstGeom>
        </p:spPr>
        <p:txBody>
          <a:bodyPr anchor="t" rtlCol="false" tIns="0" lIns="0" bIns="0" rIns="0">
            <a:spAutoFit/>
          </a:bodyPr>
          <a:lstStyle/>
          <a:p>
            <a:pPr algn="ctr">
              <a:lnSpc>
                <a:spcPts val="4029"/>
              </a:lnSpc>
            </a:pPr>
            <a:r>
              <a:rPr lang="en-US" sz="2878">
                <a:solidFill>
                  <a:srgbClr val="000000"/>
                </a:solidFill>
                <a:latin typeface="Canva Sans Bold"/>
              </a:rPr>
              <a:t>Total Available Market(TAM)</a:t>
            </a:r>
            <a:r>
              <a:rPr lang="en-US" sz="2878">
                <a:solidFill>
                  <a:srgbClr val="000000"/>
                </a:solidFill>
                <a:latin typeface="Canva Sans"/>
              </a:rPr>
              <a:t> in Ethiopia: </a:t>
            </a:r>
            <a:r>
              <a:rPr lang="en-US" sz="2878">
                <a:solidFill>
                  <a:srgbClr val="000000"/>
                </a:solidFill>
                <a:latin typeface="Canva Sans Bold"/>
              </a:rPr>
              <a:t>15.6 million</a:t>
            </a:r>
          </a:p>
          <a:p>
            <a:pPr algn="ctr">
              <a:lnSpc>
                <a:spcPts val="4029"/>
              </a:lnSpc>
            </a:pPr>
            <a:r>
              <a:rPr lang="en-US" sz="2878">
                <a:solidFill>
                  <a:srgbClr val="000000"/>
                </a:solidFill>
                <a:latin typeface="Canva Sans Bold"/>
              </a:rPr>
              <a:t>Service Addressable Market(SAM):</a:t>
            </a:r>
          </a:p>
          <a:p>
            <a:pPr algn="ctr">
              <a:lnSpc>
                <a:spcPts val="4029"/>
              </a:lnSpc>
            </a:pPr>
            <a:r>
              <a:rPr lang="en-US" sz="2878">
                <a:solidFill>
                  <a:srgbClr val="000000"/>
                </a:solidFill>
                <a:latin typeface="Canva Sans Bold"/>
              </a:rPr>
              <a:t>Estimated around</a:t>
            </a:r>
            <a:r>
              <a:rPr lang="en-US" sz="2878">
                <a:solidFill>
                  <a:srgbClr val="000000"/>
                </a:solidFill>
                <a:latin typeface="Canva Sans Bold"/>
              </a:rPr>
              <a:t> 1.2 M</a:t>
            </a:r>
          </a:p>
          <a:p>
            <a:pPr algn="ctr">
              <a:lnSpc>
                <a:spcPts val="4029"/>
              </a:lnSpc>
            </a:pPr>
          </a:p>
          <a:p>
            <a:pPr algn="ctr">
              <a:lnSpc>
                <a:spcPts val="4029"/>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2F2F2"/>
        </a:solidFill>
      </p:bgPr>
    </p:bg>
    <p:spTree>
      <p:nvGrpSpPr>
        <p:cNvPr id="1" name=""/>
        <p:cNvGrpSpPr/>
        <p:nvPr/>
      </p:nvGrpSpPr>
      <p:grpSpPr>
        <a:xfrm>
          <a:off x="0" y="0"/>
          <a:ext cx="0" cy="0"/>
          <a:chOff x="0" y="0"/>
          <a:chExt cx="0" cy="0"/>
        </a:xfrm>
      </p:grpSpPr>
      <p:sp>
        <p:nvSpPr>
          <p:cNvPr name="Freeform 2" id="2"/>
          <p:cNvSpPr/>
          <p:nvPr/>
        </p:nvSpPr>
        <p:spPr>
          <a:xfrm flipH="false" flipV="false" rot="-2454813">
            <a:off x="-2483928" y="-1763293"/>
            <a:ext cx="4705411" cy="3723156"/>
          </a:xfrm>
          <a:custGeom>
            <a:avLst/>
            <a:gdLst/>
            <a:ahLst/>
            <a:cxnLst/>
            <a:rect r="r" b="b" t="t" l="l"/>
            <a:pathLst>
              <a:path h="3723156" w="4705411">
                <a:moveTo>
                  <a:pt x="0" y="0"/>
                </a:moveTo>
                <a:lnTo>
                  <a:pt x="4705410" y="0"/>
                </a:lnTo>
                <a:lnTo>
                  <a:pt x="4705410" y="3723157"/>
                </a:lnTo>
                <a:lnTo>
                  <a:pt x="0" y="3723157"/>
                </a:lnTo>
                <a:lnTo>
                  <a:pt x="0" y="0"/>
                </a:lnTo>
                <a:close/>
              </a:path>
            </a:pathLst>
          </a:custGeom>
          <a:blipFill>
            <a:blip r:embed="rId2">
              <a:alphaModFix amt="3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2454813">
            <a:off x="15935295" y="8732386"/>
            <a:ext cx="4705411" cy="3723156"/>
          </a:xfrm>
          <a:custGeom>
            <a:avLst/>
            <a:gdLst/>
            <a:ahLst/>
            <a:cxnLst/>
            <a:rect r="r" b="b" t="t" l="l"/>
            <a:pathLst>
              <a:path h="3723156" w="4705411">
                <a:moveTo>
                  <a:pt x="0" y="0"/>
                </a:moveTo>
                <a:lnTo>
                  <a:pt x="4705410" y="0"/>
                </a:lnTo>
                <a:lnTo>
                  <a:pt x="4705410" y="3723156"/>
                </a:lnTo>
                <a:lnTo>
                  <a:pt x="0" y="3723156"/>
                </a:lnTo>
                <a:lnTo>
                  <a:pt x="0" y="0"/>
                </a:lnTo>
                <a:close/>
              </a:path>
            </a:pathLst>
          </a:custGeom>
          <a:blipFill>
            <a:blip r:embed="rId2">
              <a:alphaModFix amt="30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151509">
            <a:off x="-682589" y="1617634"/>
            <a:ext cx="19653179" cy="5355491"/>
          </a:xfrm>
          <a:custGeom>
            <a:avLst/>
            <a:gdLst/>
            <a:ahLst/>
            <a:cxnLst/>
            <a:rect r="r" b="b" t="t" l="l"/>
            <a:pathLst>
              <a:path h="5355491" w="19653179">
                <a:moveTo>
                  <a:pt x="0" y="0"/>
                </a:moveTo>
                <a:lnTo>
                  <a:pt x="19653178" y="0"/>
                </a:lnTo>
                <a:lnTo>
                  <a:pt x="19653178" y="5355491"/>
                </a:lnTo>
                <a:lnTo>
                  <a:pt x="0" y="535549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3104003" y="4354008"/>
            <a:ext cx="486375" cy="486375"/>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lnTo>
                    <a:pt x="0" y="406400"/>
                  </a:lnTo>
                  <a:lnTo>
                    <a:pt x="203200" y="406400"/>
                  </a:lnTo>
                  <a:lnTo>
                    <a:pt x="203200" y="812800"/>
                  </a:lnTo>
                  <a:lnTo>
                    <a:pt x="609600" y="812800"/>
                  </a:lnTo>
                  <a:lnTo>
                    <a:pt x="609600" y="406400"/>
                  </a:lnTo>
                  <a:lnTo>
                    <a:pt x="812800" y="406400"/>
                  </a:lnTo>
                  <a:lnTo>
                    <a:pt x="406400" y="0"/>
                  </a:lnTo>
                  <a:close/>
                </a:path>
              </a:pathLst>
            </a:custGeom>
            <a:solidFill>
              <a:srgbClr val="A9EB1D"/>
            </a:solidFill>
          </p:spPr>
        </p:sp>
        <p:sp>
          <p:nvSpPr>
            <p:cNvPr name="TextBox 7" id="7"/>
            <p:cNvSpPr txBox="true"/>
            <p:nvPr/>
          </p:nvSpPr>
          <p:spPr>
            <a:xfrm>
              <a:off x="203200" y="53975"/>
              <a:ext cx="406400" cy="758825"/>
            </a:xfrm>
            <a:prstGeom prst="rect">
              <a:avLst/>
            </a:prstGeom>
          </p:spPr>
          <p:txBody>
            <a:bodyPr anchor="ctr" rtlCol="false" tIns="50800" lIns="50800" bIns="50800" rIns="50800"/>
            <a:lstStyle/>
            <a:p>
              <a:pPr algn="ctr">
                <a:lnSpc>
                  <a:spcPts val="3079"/>
                </a:lnSpc>
              </a:pPr>
            </a:p>
          </p:txBody>
        </p:sp>
      </p:grpSp>
      <p:grpSp>
        <p:nvGrpSpPr>
          <p:cNvPr name="Group 8" id="8"/>
          <p:cNvGrpSpPr/>
          <p:nvPr/>
        </p:nvGrpSpPr>
        <p:grpSpPr>
          <a:xfrm rot="0">
            <a:off x="9001888" y="4486618"/>
            <a:ext cx="486375" cy="1546213"/>
            <a:chOff x="0" y="0"/>
            <a:chExt cx="812800" cy="2583934"/>
          </a:xfrm>
        </p:grpSpPr>
        <p:sp>
          <p:nvSpPr>
            <p:cNvPr name="Freeform 9" id="9"/>
            <p:cNvSpPr/>
            <p:nvPr/>
          </p:nvSpPr>
          <p:spPr>
            <a:xfrm flipH="false" flipV="false" rot="0">
              <a:off x="0" y="0"/>
              <a:ext cx="812800" cy="2583934"/>
            </a:xfrm>
            <a:custGeom>
              <a:avLst/>
              <a:gdLst/>
              <a:ahLst/>
              <a:cxnLst/>
              <a:rect r="r" b="b" t="t" l="l"/>
              <a:pathLst>
                <a:path h="2583934" w="812800">
                  <a:moveTo>
                    <a:pt x="406400" y="0"/>
                  </a:moveTo>
                  <a:lnTo>
                    <a:pt x="0" y="406400"/>
                  </a:lnTo>
                  <a:lnTo>
                    <a:pt x="203200" y="406400"/>
                  </a:lnTo>
                  <a:lnTo>
                    <a:pt x="203200" y="2583934"/>
                  </a:lnTo>
                  <a:lnTo>
                    <a:pt x="609600" y="2583934"/>
                  </a:lnTo>
                  <a:lnTo>
                    <a:pt x="609600" y="406400"/>
                  </a:lnTo>
                  <a:lnTo>
                    <a:pt x="812800" y="406400"/>
                  </a:lnTo>
                  <a:lnTo>
                    <a:pt x="406400" y="0"/>
                  </a:lnTo>
                  <a:close/>
                </a:path>
              </a:pathLst>
            </a:custGeom>
            <a:solidFill>
              <a:srgbClr val="A9EB1D"/>
            </a:solidFill>
          </p:spPr>
        </p:sp>
        <p:sp>
          <p:nvSpPr>
            <p:cNvPr name="TextBox 10" id="10"/>
            <p:cNvSpPr txBox="true"/>
            <p:nvPr/>
          </p:nvSpPr>
          <p:spPr>
            <a:xfrm>
              <a:off x="203200" y="53975"/>
              <a:ext cx="406400" cy="2529959"/>
            </a:xfrm>
            <a:prstGeom prst="rect">
              <a:avLst/>
            </a:prstGeom>
          </p:spPr>
          <p:txBody>
            <a:bodyPr anchor="ctr" rtlCol="false" tIns="50800" lIns="50800" bIns="50800" rIns="50800"/>
            <a:lstStyle/>
            <a:p>
              <a:pPr algn="ctr">
                <a:lnSpc>
                  <a:spcPts val="3079"/>
                </a:lnSpc>
              </a:pPr>
            </a:p>
          </p:txBody>
        </p:sp>
      </p:grpSp>
      <p:grpSp>
        <p:nvGrpSpPr>
          <p:cNvPr name="Group 11" id="11"/>
          <p:cNvGrpSpPr/>
          <p:nvPr/>
        </p:nvGrpSpPr>
        <p:grpSpPr>
          <a:xfrm rot="0">
            <a:off x="4765837" y="6032831"/>
            <a:ext cx="486375" cy="938984"/>
            <a:chOff x="0" y="0"/>
            <a:chExt cx="812800" cy="1569172"/>
          </a:xfrm>
        </p:grpSpPr>
        <p:sp>
          <p:nvSpPr>
            <p:cNvPr name="Freeform 12" id="12"/>
            <p:cNvSpPr/>
            <p:nvPr/>
          </p:nvSpPr>
          <p:spPr>
            <a:xfrm flipH="false" flipV="false" rot="0">
              <a:off x="0" y="0"/>
              <a:ext cx="812800" cy="1569172"/>
            </a:xfrm>
            <a:custGeom>
              <a:avLst/>
              <a:gdLst/>
              <a:ahLst/>
              <a:cxnLst/>
              <a:rect r="r" b="b" t="t" l="l"/>
              <a:pathLst>
                <a:path h="1569172" w="812800">
                  <a:moveTo>
                    <a:pt x="406400" y="1569172"/>
                  </a:moveTo>
                  <a:lnTo>
                    <a:pt x="0" y="1162772"/>
                  </a:lnTo>
                  <a:lnTo>
                    <a:pt x="203200" y="1162772"/>
                  </a:lnTo>
                  <a:lnTo>
                    <a:pt x="203200" y="0"/>
                  </a:lnTo>
                  <a:lnTo>
                    <a:pt x="609600" y="0"/>
                  </a:lnTo>
                  <a:lnTo>
                    <a:pt x="609600" y="1162772"/>
                  </a:lnTo>
                  <a:lnTo>
                    <a:pt x="812800" y="1162772"/>
                  </a:lnTo>
                  <a:lnTo>
                    <a:pt x="406400" y="1569172"/>
                  </a:lnTo>
                  <a:close/>
                </a:path>
              </a:pathLst>
            </a:custGeom>
            <a:solidFill>
              <a:srgbClr val="A9EB1D"/>
            </a:solidFill>
          </p:spPr>
        </p:sp>
        <p:sp>
          <p:nvSpPr>
            <p:cNvPr name="TextBox 13" id="13"/>
            <p:cNvSpPr txBox="true"/>
            <p:nvPr/>
          </p:nvSpPr>
          <p:spPr>
            <a:xfrm>
              <a:off x="203200" y="-47625"/>
              <a:ext cx="406400" cy="1515197"/>
            </a:xfrm>
            <a:prstGeom prst="rect">
              <a:avLst/>
            </a:prstGeom>
          </p:spPr>
          <p:txBody>
            <a:bodyPr anchor="ctr" rtlCol="false" tIns="50800" lIns="50800" bIns="50800" rIns="50800"/>
            <a:lstStyle/>
            <a:p>
              <a:pPr algn="ctr">
                <a:lnSpc>
                  <a:spcPts val="3079"/>
                </a:lnSpc>
              </a:pPr>
            </a:p>
          </p:txBody>
        </p:sp>
      </p:grpSp>
      <p:sp>
        <p:nvSpPr>
          <p:cNvPr name="TextBox 14" id="14"/>
          <p:cNvSpPr txBox="true"/>
          <p:nvPr/>
        </p:nvSpPr>
        <p:spPr>
          <a:xfrm rot="0">
            <a:off x="4898063" y="431165"/>
            <a:ext cx="8923791" cy="622935"/>
          </a:xfrm>
          <a:prstGeom prst="rect">
            <a:avLst/>
          </a:prstGeom>
        </p:spPr>
        <p:txBody>
          <a:bodyPr anchor="t" rtlCol="false" tIns="0" lIns="0" bIns="0" rIns="0">
            <a:spAutoFit/>
          </a:bodyPr>
          <a:lstStyle/>
          <a:p>
            <a:pPr algn="ctr">
              <a:lnSpc>
                <a:spcPts val="5039"/>
              </a:lnSpc>
            </a:pPr>
            <a:r>
              <a:rPr lang="en-US" sz="3599">
                <a:solidFill>
                  <a:srgbClr val="0D0D0D"/>
                </a:solidFill>
                <a:latin typeface="Barlow Bold"/>
              </a:rPr>
              <a:t>OUR MAP JOURNEY</a:t>
            </a:r>
          </a:p>
        </p:txBody>
      </p:sp>
      <p:grpSp>
        <p:nvGrpSpPr>
          <p:cNvPr name="Group 15" id="15"/>
          <p:cNvGrpSpPr/>
          <p:nvPr/>
        </p:nvGrpSpPr>
        <p:grpSpPr>
          <a:xfrm rot="0">
            <a:off x="1028700" y="2499172"/>
            <a:ext cx="4636982" cy="1854835"/>
            <a:chOff x="0" y="0"/>
            <a:chExt cx="6182642" cy="2473114"/>
          </a:xfrm>
        </p:grpSpPr>
        <p:sp>
          <p:nvSpPr>
            <p:cNvPr name="TextBox 16" id="16"/>
            <p:cNvSpPr txBox="true"/>
            <p:nvPr/>
          </p:nvSpPr>
          <p:spPr>
            <a:xfrm rot="0">
              <a:off x="0" y="-47625"/>
              <a:ext cx="6182642" cy="1014518"/>
            </a:xfrm>
            <a:prstGeom prst="rect">
              <a:avLst/>
            </a:prstGeom>
          </p:spPr>
          <p:txBody>
            <a:bodyPr anchor="t" rtlCol="false" tIns="0" lIns="0" bIns="0" rIns="0">
              <a:spAutoFit/>
            </a:bodyPr>
            <a:lstStyle/>
            <a:p>
              <a:pPr algn="l" marL="0" indent="0" lvl="1">
                <a:lnSpc>
                  <a:spcPts val="3079"/>
                </a:lnSpc>
                <a:spcBef>
                  <a:spcPct val="0"/>
                </a:spcBef>
              </a:pPr>
              <a:r>
                <a:rPr lang="en-US" sz="2199">
                  <a:solidFill>
                    <a:srgbClr val="0D0D0D"/>
                  </a:solidFill>
                  <a:latin typeface="Barlow Semi-Bold"/>
                </a:rPr>
                <a:t>1. Partner with investors and private sectors (2024-2025)</a:t>
              </a:r>
            </a:p>
          </p:txBody>
        </p:sp>
        <p:sp>
          <p:nvSpPr>
            <p:cNvPr name="TextBox 17" id="17"/>
            <p:cNvSpPr txBox="true"/>
            <p:nvPr/>
          </p:nvSpPr>
          <p:spPr>
            <a:xfrm rot="0">
              <a:off x="0" y="1325668"/>
              <a:ext cx="6182642" cy="1147445"/>
            </a:xfrm>
            <a:prstGeom prst="rect">
              <a:avLst/>
            </a:prstGeom>
          </p:spPr>
          <p:txBody>
            <a:bodyPr anchor="t" rtlCol="false" tIns="0" lIns="0" bIns="0" rIns="0">
              <a:spAutoFit/>
            </a:bodyPr>
            <a:lstStyle/>
            <a:p>
              <a:pPr algn="just" marL="0" indent="0" lvl="0">
                <a:lnSpc>
                  <a:spcPts val="2399"/>
                </a:lnSpc>
                <a:spcBef>
                  <a:spcPct val="0"/>
                </a:spcBef>
              </a:pPr>
              <a:r>
                <a:rPr lang="en-US" sz="1599" spc="83">
                  <a:solidFill>
                    <a:srgbClr val="000000"/>
                  </a:solidFill>
                  <a:latin typeface="Barlow SemiCondensed"/>
                </a:rPr>
                <a:t>Partner with investors and private sectors in agriculture. With this we promote our products to the end users</a:t>
              </a:r>
            </a:p>
          </p:txBody>
        </p:sp>
      </p:grpSp>
      <p:sp>
        <p:nvSpPr>
          <p:cNvPr name="TextBox 18" id="18"/>
          <p:cNvSpPr txBox="true"/>
          <p:nvPr/>
        </p:nvSpPr>
        <p:spPr>
          <a:xfrm rot="0">
            <a:off x="6825509" y="2451547"/>
            <a:ext cx="4636982" cy="382270"/>
          </a:xfrm>
          <a:prstGeom prst="rect">
            <a:avLst/>
          </a:prstGeom>
        </p:spPr>
        <p:txBody>
          <a:bodyPr anchor="t" rtlCol="false" tIns="0" lIns="0" bIns="0" rIns="0">
            <a:spAutoFit/>
          </a:bodyPr>
          <a:lstStyle/>
          <a:p>
            <a:pPr algn="l" marL="0" indent="0" lvl="1">
              <a:lnSpc>
                <a:spcPts val="3079"/>
              </a:lnSpc>
              <a:spcBef>
                <a:spcPct val="0"/>
              </a:spcBef>
            </a:pPr>
            <a:r>
              <a:rPr lang="en-US" sz="2199">
                <a:solidFill>
                  <a:srgbClr val="0D0D0D"/>
                </a:solidFill>
                <a:latin typeface="Barlow Semi-Bold"/>
              </a:rPr>
              <a:t>3. Learn about the local community</a:t>
            </a:r>
          </a:p>
        </p:txBody>
      </p:sp>
      <p:sp>
        <p:nvSpPr>
          <p:cNvPr name="TextBox 19" id="19"/>
          <p:cNvSpPr txBox="true"/>
          <p:nvPr/>
        </p:nvSpPr>
        <p:spPr>
          <a:xfrm rot="0">
            <a:off x="6825509" y="3090992"/>
            <a:ext cx="4636982" cy="872490"/>
          </a:xfrm>
          <a:prstGeom prst="rect">
            <a:avLst/>
          </a:prstGeom>
        </p:spPr>
        <p:txBody>
          <a:bodyPr anchor="t" rtlCol="false" tIns="0" lIns="0" bIns="0" rIns="0">
            <a:spAutoFit/>
          </a:bodyPr>
          <a:lstStyle/>
          <a:p>
            <a:pPr algn="just" marL="0" indent="0" lvl="0">
              <a:lnSpc>
                <a:spcPts val="2399"/>
              </a:lnSpc>
              <a:spcBef>
                <a:spcPct val="0"/>
              </a:spcBef>
            </a:pPr>
            <a:r>
              <a:rPr lang="en-US" sz="1599" spc="83">
                <a:solidFill>
                  <a:srgbClr val="000000"/>
                </a:solidFill>
                <a:latin typeface="Barlow SemiCondensed"/>
              </a:rPr>
              <a:t>Extend our platform to northern and southern Ethiopia aim to secure more customers, and also make a profit of 600,000 </a:t>
            </a:r>
          </a:p>
        </p:txBody>
      </p:sp>
      <p:sp>
        <p:nvSpPr>
          <p:cNvPr name="TextBox 20" id="20"/>
          <p:cNvSpPr txBox="true"/>
          <p:nvPr/>
        </p:nvSpPr>
        <p:spPr>
          <a:xfrm rot="0">
            <a:off x="6825509" y="7355840"/>
            <a:ext cx="4636982" cy="382270"/>
          </a:xfrm>
          <a:prstGeom prst="rect">
            <a:avLst/>
          </a:prstGeom>
        </p:spPr>
        <p:txBody>
          <a:bodyPr anchor="t" rtlCol="false" tIns="0" lIns="0" bIns="0" rIns="0">
            <a:spAutoFit/>
          </a:bodyPr>
          <a:lstStyle/>
          <a:p>
            <a:pPr algn="l" marL="0" indent="0" lvl="1">
              <a:lnSpc>
                <a:spcPts val="3079"/>
              </a:lnSpc>
              <a:spcBef>
                <a:spcPct val="0"/>
              </a:spcBef>
            </a:pPr>
            <a:r>
              <a:rPr lang="en-US" sz="2199">
                <a:solidFill>
                  <a:srgbClr val="0D0D0D"/>
                </a:solidFill>
                <a:latin typeface="Barlow Semi-Bold"/>
              </a:rPr>
              <a:t>4. In the year of 2030-2034</a:t>
            </a:r>
          </a:p>
        </p:txBody>
      </p:sp>
      <p:sp>
        <p:nvSpPr>
          <p:cNvPr name="TextBox 21" id="21"/>
          <p:cNvSpPr txBox="true"/>
          <p:nvPr/>
        </p:nvSpPr>
        <p:spPr>
          <a:xfrm rot="0">
            <a:off x="6825509" y="8021786"/>
            <a:ext cx="4636982" cy="1463040"/>
          </a:xfrm>
          <a:prstGeom prst="rect">
            <a:avLst/>
          </a:prstGeom>
        </p:spPr>
        <p:txBody>
          <a:bodyPr anchor="t" rtlCol="false" tIns="0" lIns="0" bIns="0" rIns="0">
            <a:spAutoFit/>
          </a:bodyPr>
          <a:lstStyle/>
          <a:p>
            <a:pPr algn="just" marL="0" indent="0" lvl="0">
              <a:lnSpc>
                <a:spcPts val="2399"/>
              </a:lnSpc>
              <a:spcBef>
                <a:spcPct val="0"/>
              </a:spcBef>
            </a:pPr>
            <a:r>
              <a:rPr lang="en-US" sz="1599" spc="83">
                <a:solidFill>
                  <a:srgbClr val="000000"/>
                </a:solidFill>
                <a:latin typeface="Barlow SemiCondensed"/>
              </a:rPr>
              <a:t>We aim to make the digital platform available to farmers in southern and eastern Ethiopia. Additionally, we plan to build features that will enable farmers to connect with potential markets and buyers</a:t>
            </a:r>
          </a:p>
        </p:txBody>
      </p:sp>
      <p:grpSp>
        <p:nvGrpSpPr>
          <p:cNvPr name="Group 22" id="22"/>
          <p:cNvGrpSpPr/>
          <p:nvPr/>
        </p:nvGrpSpPr>
        <p:grpSpPr>
          <a:xfrm rot="0">
            <a:off x="1028700" y="7108190"/>
            <a:ext cx="4636982" cy="1759585"/>
            <a:chOff x="0" y="0"/>
            <a:chExt cx="6182642" cy="2346114"/>
          </a:xfrm>
        </p:grpSpPr>
        <p:sp>
          <p:nvSpPr>
            <p:cNvPr name="TextBox 23" id="23"/>
            <p:cNvSpPr txBox="true"/>
            <p:nvPr/>
          </p:nvSpPr>
          <p:spPr>
            <a:xfrm rot="0">
              <a:off x="0" y="-47625"/>
              <a:ext cx="6182642" cy="493818"/>
            </a:xfrm>
            <a:prstGeom prst="rect">
              <a:avLst/>
            </a:prstGeom>
          </p:spPr>
          <p:txBody>
            <a:bodyPr anchor="t" rtlCol="false" tIns="0" lIns="0" bIns="0" rIns="0">
              <a:spAutoFit/>
            </a:bodyPr>
            <a:lstStyle/>
            <a:p>
              <a:pPr algn="l" marL="0" indent="0" lvl="1">
                <a:lnSpc>
                  <a:spcPts val="3079"/>
                </a:lnSpc>
                <a:spcBef>
                  <a:spcPct val="0"/>
                </a:spcBef>
              </a:pPr>
              <a:r>
                <a:rPr lang="en-US" sz="2199">
                  <a:solidFill>
                    <a:srgbClr val="0D0D0D"/>
                  </a:solidFill>
                  <a:latin typeface="Barlow Semi-Bold"/>
                </a:rPr>
                <a:t>2. Secure 50, 000 farmers(2027)</a:t>
              </a:r>
            </a:p>
          </p:txBody>
        </p:sp>
        <p:sp>
          <p:nvSpPr>
            <p:cNvPr name="TextBox 24" id="24"/>
            <p:cNvSpPr txBox="true"/>
            <p:nvPr/>
          </p:nvSpPr>
          <p:spPr>
            <a:xfrm rot="0">
              <a:off x="0" y="804968"/>
              <a:ext cx="6182642" cy="1541145"/>
            </a:xfrm>
            <a:prstGeom prst="rect">
              <a:avLst/>
            </a:prstGeom>
          </p:spPr>
          <p:txBody>
            <a:bodyPr anchor="t" rtlCol="false" tIns="0" lIns="0" bIns="0" rIns="0">
              <a:spAutoFit/>
            </a:bodyPr>
            <a:lstStyle/>
            <a:p>
              <a:pPr algn="just" marL="0" indent="0" lvl="0">
                <a:lnSpc>
                  <a:spcPts val="2399"/>
                </a:lnSpc>
                <a:spcBef>
                  <a:spcPct val="0"/>
                </a:spcBef>
              </a:pPr>
              <a:r>
                <a:rPr lang="en-US" sz="1599" spc="83">
                  <a:solidFill>
                    <a:srgbClr val="000000"/>
                  </a:solidFill>
                  <a:latin typeface="Barlow SemiCondensed"/>
                </a:rPr>
                <a:t>The organization aims to secure at least 50,000 members in the next two years. This will be achieved by promoting awareness and informing farmers through easy, and accessible.</a:t>
              </a:r>
            </a:p>
          </p:txBody>
        </p:sp>
      </p:grpSp>
      <p:grpSp>
        <p:nvGrpSpPr>
          <p:cNvPr name="Group 25" id="25"/>
          <p:cNvGrpSpPr/>
          <p:nvPr/>
        </p:nvGrpSpPr>
        <p:grpSpPr>
          <a:xfrm rot="0">
            <a:off x="12865506" y="5735150"/>
            <a:ext cx="4636982" cy="2054860"/>
            <a:chOff x="0" y="0"/>
            <a:chExt cx="6182642" cy="2739814"/>
          </a:xfrm>
        </p:grpSpPr>
        <p:sp>
          <p:nvSpPr>
            <p:cNvPr name="TextBox 26" id="26"/>
            <p:cNvSpPr txBox="true"/>
            <p:nvPr/>
          </p:nvSpPr>
          <p:spPr>
            <a:xfrm rot="0">
              <a:off x="0" y="-47625"/>
              <a:ext cx="6182642" cy="493818"/>
            </a:xfrm>
            <a:prstGeom prst="rect">
              <a:avLst/>
            </a:prstGeom>
          </p:spPr>
          <p:txBody>
            <a:bodyPr anchor="t" rtlCol="false" tIns="0" lIns="0" bIns="0" rIns="0">
              <a:spAutoFit/>
            </a:bodyPr>
            <a:lstStyle/>
            <a:p>
              <a:pPr algn="l" marL="0" indent="0" lvl="1">
                <a:lnSpc>
                  <a:spcPts val="3079"/>
                </a:lnSpc>
                <a:spcBef>
                  <a:spcPct val="0"/>
                </a:spcBef>
              </a:pPr>
              <a:r>
                <a:rPr lang="en-US" sz="2199">
                  <a:solidFill>
                    <a:srgbClr val="0D0D0D"/>
                  </a:solidFill>
                  <a:latin typeface="Barlow Semi-Bold"/>
                </a:rPr>
                <a:t>5. By the Year 2035 </a:t>
              </a:r>
            </a:p>
          </p:txBody>
        </p:sp>
        <p:sp>
          <p:nvSpPr>
            <p:cNvPr name="TextBox 27" id="27"/>
            <p:cNvSpPr txBox="true"/>
            <p:nvPr/>
          </p:nvSpPr>
          <p:spPr>
            <a:xfrm rot="0">
              <a:off x="0" y="804968"/>
              <a:ext cx="6182642" cy="1934845"/>
            </a:xfrm>
            <a:prstGeom prst="rect">
              <a:avLst/>
            </a:prstGeom>
          </p:spPr>
          <p:txBody>
            <a:bodyPr anchor="t" rtlCol="false" tIns="0" lIns="0" bIns="0" rIns="0">
              <a:spAutoFit/>
            </a:bodyPr>
            <a:lstStyle/>
            <a:p>
              <a:pPr algn="just" marL="0" indent="0" lvl="0">
                <a:lnSpc>
                  <a:spcPts val="2399"/>
                </a:lnSpc>
                <a:spcBef>
                  <a:spcPct val="0"/>
                </a:spcBef>
              </a:pPr>
              <a:r>
                <a:rPr lang="en-US" sz="1599" spc="83">
                  <a:solidFill>
                    <a:srgbClr val="000000"/>
                  </a:solidFill>
                  <a:latin typeface="Barlow SemiCondensed"/>
                </a:rPr>
                <a:t>By 2035, we plan to establish Green Points as the premier smart agriculture platform in Ethiopia, providing farmers nationwide with tools to connect to markets. We will then expand this solution across Eastern Africa.</a:t>
              </a:r>
            </a:p>
          </p:txBody>
        </p:sp>
      </p:grpSp>
      <p:grpSp>
        <p:nvGrpSpPr>
          <p:cNvPr name="Group 28" id="28"/>
          <p:cNvGrpSpPr/>
          <p:nvPr/>
        </p:nvGrpSpPr>
        <p:grpSpPr>
          <a:xfrm rot="0">
            <a:off x="10976115" y="5735150"/>
            <a:ext cx="486375" cy="1534348"/>
            <a:chOff x="0" y="0"/>
            <a:chExt cx="812800" cy="2564106"/>
          </a:xfrm>
        </p:grpSpPr>
        <p:sp>
          <p:nvSpPr>
            <p:cNvPr name="Freeform 29" id="29"/>
            <p:cNvSpPr/>
            <p:nvPr/>
          </p:nvSpPr>
          <p:spPr>
            <a:xfrm flipH="false" flipV="false" rot="0">
              <a:off x="0" y="0"/>
              <a:ext cx="812800" cy="2564106"/>
            </a:xfrm>
            <a:custGeom>
              <a:avLst/>
              <a:gdLst/>
              <a:ahLst/>
              <a:cxnLst/>
              <a:rect r="r" b="b" t="t" l="l"/>
              <a:pathLst>
                <a:path h="2564106" w="812800">
                  <a:moveTo>
                    <a:pt x="406400" y="2564106"/>
                  </a:moveTo>
                  <a:lnTo>
                    <a:pt x="0" y="2157706"/>
                  </a:lnTo>
                  <a:lnTo>
                    <a:pt x="203200" y="2157706"/>
                  </a:lnTo>
                  <a:lnTo>
                    <a:pt x="203200" y="0"/>
                  </a:lnTo>
                  <a:lnTo>
                    <a:pt x="609600" y="0"/>
                  </a:lnTo>
                  <a:lnTo>
                    <a:pt x="609600" y="2157706"/>
                  </a:lnTo>
                  <a:lnTo>
                    <a:pt x="812800" y="2157706"/>
                  </a:lnTo>
                  <a:lnTo>
                    <a:pt x="406400" y="2564106"/>
                  </a:lnTo>
                  <a:close/>
                </a:path>
              </a:pathLst>
            </a:custGeom>
            <a:solidFill>
              <a:srgbClr val="A9EB1D"/>
            </a:solidFill>
          </p:spPr>
        </p:sp>
        <p:sp>
          <p:nvSpPr>
            <p:cNvPr name="TextBox 30" id="30"/>
            <p:cNvSpPr txBox="true"/>
            <p:nvPr/>
          </p:nvSpPr>
          <p:spPr>
            <a:xfrm>
              <a:off x="203200" y="-47625"/>
              <a:ext cx="406400" cy="2510131"/>
            </a:xfrm>
            <a:prstGeom prst="rect">
              <a:avLst/>
            </a:prstGeom>
          </p:spPr>
          <p:txBody>
            <a:bodyPr anchor="ctr" rtlCol="false" tIns="50800" lIns="50800" bIns="50800" rIns="50800"/>
            <a:lstStyle/>
            <a:p>
              <a:pPr algn="ctr">
                <a:lnSpc>
                  <a:spcPts val="3079"/>
                </a:lnSpc>
              </a:pPr>
            </a:p>
          </p:txBody>
        </p:sp>
      </p:grpSp>
      <p:grpSp>
        <p:nvGrpSpPr>
          <p:cNvPr name="Group 31" id="31"/>
          <p:cNvGrpSpPr/>
          <p:nvPr/>
        </p:nvGrpSpPr>
        <p:grpSpPr>
          <a:xfrm rot="0">
            <a:off x="14697622" y="3225395"/>
            <a:ext cx="486375" cy="1918105"/>
            <a:chOff x="0" y="0"/>
            <a:chExt cx="812800" cy="3205416"/>
          </a:xfrm>
        </p:grpSpPr>
        <p:sp>
          <p:nvSpPr>
            <p:cNvPr name="Freeform 32" id="32"/>
            <p:cNvSpPr/>
            <p:nvPr/>
          </p:nvSpPr>
          <p:spPr>
            <a:xfrm flipH="false" flipV="false" rot="0">
              <a:off x="0" y="0"/>
              <a:ext cx="812800" cy="3205416"/>
            </a:xfrm>
            <a:custGeom>
              <a:avLst/>
              <a:gdLst/>
              <a:ahLst/>
              <a:cxnLst/>
              <a:rect r="r" b="b" t="t" l="l"/>
              <a:pathLst>
                <a:path h="3205416" w="812800">
                  <a:moveTo>
                    <a:pt x="406400" y="3205416"/>
                  </a:moveTo>
                  <a:lnTo>
                    <a:pt x="0" y="2799016"/>
                  </a:lnTo>
                  <a:lnTo>
                    <a:pt x="203200" y="2799016"/>
                  </a:lnTo>
                  <a:lnTo>
                    <a:pt x="203200" y="0"/>
                  </a:lnTo>
                  <a:lnTo>
                    <a:pt x="609600" y="0"/>
                  </a:lnTo>
                  <a:lnTo>
                    <a:pt x="609600" y="2799016"/>
                  </a:lnTo>
                  <a:lnTo>
                    <a:pt x="812800" y="2799016"/>
                  </a:lnTo>
                  <a:lnTo>
                    <a:pt x="406400" y="3205416"/>
                  </a:lnTo>
                  <a:close/>
                </a:path>
              </a:pathLst>
            </a:custGeom>
            <a:solidFill>
              <a:srgbClr val="A9EB1D"/>
            </a:solidFill>
          </p:spPr>
        </p:sp>
        <p:sp>
          <p:nvSpPr>
            <p:cNvPr name="TextBox 33" id="33"/>
            <p:cNvSpPr txBox="true"/>
            <p:nvPr/>
          </p:nvSpPr>
          <p:spPr>
            <a:xfrm>
              <a:off x="203200" y="-47625"/>
              <a:ext cx="406400" cy="3151441"/>
            </a:xfrm>
            <a:prstGeom prst="rect">
              <a:avLst/>
            </a:prstGeom>
          </p:spPr>
          <p:txBody>
            <a:bodyPr anchor="ctr" rtlCol="false" tIns="50800" lIns="50800" bIns="50800" rIns="50800"/>
            <a:lstStyle/>
            <a:p>
              <a:pPr algn="ctr">
                <a:lnSpc>
                  <a:spcPts val="3079"/>
                </a:lnSpc>
              </a:pPr>
            </a:p>
          </p:txBody>
        </p:sp>
      </p:grpSp>
      <p:sp>
        <p:nvSpPr>
          <p:cNvPr name="Freeform 34" id="34"/>
          <p:cNvSpPr/>
          <p:nvPr/>
        </p:nvSpPr>
        <p:spPr>
          <a:xfrm flipH="false" flipV="false" rot="0">
            <a:off x="17655029" y="7866529"/>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35" id="35"/>
          <p:cNvSpPr/>
          <p:nvPr/>
        </p:nvSpPr>
        <p:spPr>
          <a:xfrm flipH="false" flipV="false" rot="0">
            <a:off x="-398075" y="7866529"/>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36" id="36"/>
          <p:cNvSpPr/>
          <p:nvPr/>
        </p:nvSpPr>
        <p:spPr>
          <a:xfrm flipH="false" flipV="false" rot="0">
            <a:off x="17655029" y="5442312"/>
            <a:ext cx="1028700" cy="2420471"/>
          </a:xfrm>
          <a:custGeom>
            <a:avLst/>
            <a:gdLst/>
            <a:ahLst/>
            <a:cxnLst/>
            <a:rect r="r" b="b" t="t" l="l"/>
            <a:pathLst>
              <a:path h="2420471" w="1028700">
                <a:moveTo>
                  <a:pt x="0" y="0"/>
                </a:moveTo>
                <a:lnTo>
                  <a:pt x="1028700" y="0"/>
                </a:lnTo>
                <a:lnTo>
                  <a:pt x="1028700" y="2420470"/>
                </a:lnTo>
                <a:lnTo>
                  <a:pt x="0" y="242047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37" id="37"/>
          <p:cNvSpPr/>
          <p:nvPr/>
        </p:nvSpPr>
        <p:spPr>
          <a:xfrm flipH="false" flipV="false" rot="0">
            <a:off x="-398075" y="5442312"/>
            <a:ext cx="1028700" cy="2420471"/>
          </a:xfrm>
          <a:custGeom>
            <a:avLst/>
            <a:gdLst/>
            <a:ahLst/>
            <a:cxnLst/>
            <a:rect r="r" b="b" t="t" l="l"/>
            <a:pathLst>
              <a:path h="2420471" w="1028700">
                <a:moveTo>
                  <a:pt x="0" y="0"/>
                </a:moveTo>
                <a:lnTo>
                  <a:pt x="1028700" y="0"/>
                </a:lnTo>
                <a:lnTo>
                  <a:pt x="1028700" y="2420470"/>
                </a:lnTo>
                <a:lnTo>
                  <a:pt x="0" y="242047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38" id="38"/>
          <p:cNvSpPr/>
          <p:nvPr/>
        </p:nvSpPr>
        <p:spPr>
          <a:xfrm flipH="false" flipV="false" rot="0">
            <a:off x="17655029" y="3021841"/>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39" id="39"/>
          <p:cNvSpPr/>
          <p:nvPr/>
        </p:nvSpPr>
        <p:spPr>
          <a:xfrm flipH="false" flipV="false" rot="0">
            <a:off x="-398075" y="3021841"/>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40" id="40"/>
          <p:cNvSpPr/>
          <p:nvPr/>
        </p:nvSpPr>
        <p:spPr>
          <a:xfrm flipH="false" flipV="false" rot="0">
            <a:off x="17655029" y="601371"/>
            <a:ext cx="1028700" cy="2420471"/>
          </a:xfrm>
          <a:custGeom>
            <a:avLst/>
            <a:gdLst/>
            <a:ahLst/>
            <a:cxnLst/>
            <a:rect r="r" b="b" t="t" l="l"/>
            <a:pathLst>
              <a:path h="2420471" w="1028700">
                <a:moveTo>
                  <a:pt x="0" y="0"/>
                </a:moveTo>
                <a:lnTo>
                  <a:pt x="1028700" y="0"/>
                </a:lnTo>
                <a:lnTo>
                  <a:pt x="1028700" y="2420470"/>
                </a:lnTo>
                <a:lnTo>
                  <a:pt x="0" y="242047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41" id="41"/>
          <p:cNvSpPr/>
          <p:nvPr/>
        </p:nvSpPr>
        <p:spPr>
          <a:xfrm flipH="false" flipV="false" rot="0">
            <a:off x="-398075" y="601371"/>
            <a:ext cx="1028700" cy="2420471"/>
          </a:xfrm>
          <a:custGeom>
            <a:avLst/>
            <a:gdLst/>
            <a:ahLst/>
            <a:cxnLst/>
            <a:rect r="r" b="b" t="t" l="l"/>
            <a:pathLst>
              <a:path h="2420471" w="1028700">
                <a:moveTo>
                  <a:pt x="0" y="0"/>
                </a:moveTo>
                <a:lnTo>
                  <a:pt x="1028700" y="0"/>
                </a:lnTo>
                <a:lnTo>
                  <a:pt x="1028700" y="2420470"/>
                </a:lnTo>
                <a:lnTo>
                  <a:pt x="0" y="242047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42" id="42"/>
          <p:cNvSpPr/>
          <p:nvPr/>
        </p:nvSpPr>
        <p:spPr>
          <a:xfrm flipH="false" flipV="false" rot="0">
            <a:off x="17655029" y="-1819100"/>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43" id="43"/>
          <p:cNvSpPr/>
          <p:nvPr/>
        </p:nvSpPr>
        <p:spPr>
          <a:xfrm flipH="false" flipV="false" rot="0">
            <a:off x="-398075" y="-1819100"/>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44" id="44"/>
          <p:cNvGrpSpPr/>
          <p:nvPr/>
        </p:nvGrpSpPr>
        <p:grpSpPr>
          <a:xfrm rot="0">
            <a:off x="16686364" y="9076765"/>
            <a:ext cx="816123" cy="816123"/>
            <a:chOff x="0" y="0"/>
            <a:chExt cx="812800" cy="812800"/>
          </a:xfrm>
        </p:grpSpPr>
        <p:sp>
          <p:nvSpPr>
            <p:cNvPr name="Freeform 45" id="45"/>
            <p:cNvSpPr/>
            <p:nvPr/>
          </p:nvSpPr>
          <p:spPr>
            <a:xfrm flipH="false" flipV="false" rot="0">
              <a:off x="24025" y="24025"/>
              <a:ext cx="764749" cy="764749"/>
            </a:xfrm>
            <a:custGeom>
              <a:avLst/>
              <a:gdLst/>
              <a:ahLst/>
              <a:cxnLst/>
              <a:rect r="r" b="b" t="t" l="l"/>
              <a:pathLst>
                <a:path h="764749" w="764749">
                  <a:moveTo>
                    <a:pt x="436037" y="29637"/>
                  </a:moveTo>
                  <a:lnTo>
                    <a:pt x="735113" y="328713"/>
                  </a:lnTo>
                  <a:cubicBezTo>
                    <a:pt x="764750" y="358350"/>
                    <a:pt x="764750" y="406400"/>
                    <a:pt x="735113" y="436037"/>
                  </a:cubicBezTo>
                  <a:lnTo>
                    <a:pt x="436037" y="735113"/>
                  </a:lnTo>
                  <a:cubicBezTo>
                    <a:pt x="406400" y="764750"/>
                    <a:pt x="358350" y="764750"/>
                    <a:pt x="328713" y="735113"/>
                  </a:cubicBezTo>
                  <a:lnTo>
                    <a:pt x="29637" y="436037"/>
                  </a:lnTo>
                  <a:cubicBezTo>
                    <a:pt x="0" y="406400"/>
                    <a:pt x="0" y="358350"/>
                    <a:pt x="29637" y="328713"/>
                  </a:cubicBezTo>
                  <a:lnTo>
                    <a:pt x="328713" y="29637"/>
                  </a:lnTo>
                  <a:cubicBezTo>
                    <a:pt x="358350" y="0"/>
                    <a:pt x="406400" y="0"/>
                    <a:pt x="436037" y="29637"/>
                  </a:cubicBezTo>
                  <a:close/>
                </a:path>
              </a:pathLst>
            </a:custGeom>
            <a:solidFill>
              <a:srgbClr val="015438"/>
            </a:solidFill>
          </p:spPr>
        </p:sp>
        <p:sp>
          <p:nvSpPr>
            <p:cNvPr name="TextBox 46" id="46"/>
            <p:cNvSpPr txBox="true"/>
            <p:nvPr/>
          </p:nvSpPr>
          <p:spPr>
            <a:xfrm>
              <a:off x="139700" y="92075"/>
              <a:ext cx="533400" cy="581025"/>
            </a:xfrm>
            <a:prstGeom prst="rect">
              <a:avLst/>
            </a:prstGeom>
          </p:spPr>
          <p:txBody>
            <a:bodyPr anchor="ctr" rtlCol="false" tIns="50800" lIns="50800" bIns="50800" rIns="50800"/>
            <a:lstStyle/>
            <a:p>
              <a:pPr algn="ctr">
                <a:lnSpc>
                  <a:spcPts val="3660"/>
                </a:lnSpc>
              </a:pP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3417829" y="2018201"/>
            <a:ext cx="11452342" cy="0"/>
          </a:xfrm>
          <a:prstGeom prst="line">
            <a:avLst/>
          </a:prstGeom>
          <a:ln cap="rnd" w="542925">
            <a:solidFill>
              <a:srgbClr val="EAFB4F"/>
            </a:solidFill>
            <a:prstDash val="solid"/>
            <a:headEnd type="none" len="sm" w="sm"/>
            <a:tailEnd type="none" len="sm" w="sm"/>
          </a:ln>
        </p:spPr>
      </p:sp>
      <p:grpSp>
        <p:nvGrpSpPr>
          <p:cNvPr name="Group 3" id="3"/>
          <p:cNvGrpSpPr/>
          <p:nvPr/>
        </p:nvGrpSpPr>
        <p:grpSpPr>
          <a:xfrm rot="-149918">
            <a:off x="7325160" y="2990255"/>
            <a:ext cx="1698976" cy="1698976"/>
            <a:chOff x="0" y="0"/>
            <a:chExt cx="6350000" cy="6350000"/>
          </a:xfrm>
        </p:grpSpPr>
        <p:sp>
          <p:nvSpPr>
            <p:cNvPr name="Freeform 4" id="4"/>
            <p:cNvSpPr/>
            <p:nvPr/>
          </p:nvSpPr>
          <p:spPr>
            <a:xfrm flipH="false" flipV="false" rot="0">
              <a:off x="-95250" y="-95250"/>
              <a:ext cx="6540500" cy="6540500"/>
            </a:xfrm>
            <a:custGeom>
              <a:avLst/>
              <a:gdLst/>
              <a:ahLst/>
              <a:cxnLst/>
              <a:rect r="r" b="b" t="t" l="l"/>
              <a:pathLst>
                <a:path h="6540500" w="6540500">
                  <a:moveTo>
                    <a:pt x="6158230" y="2575560"/>
                  </a:moveTo>
                  <a:lnTo>
                    <a:pt x="5803900" y="2221230"/>
                  </a:lnTo>
                  <a:lnTo>
                    <a:pt x="5803900" y="1719580"/>
                  </a:lnTo>
                  <a:cubicBezTo>
                    <a:pt x="5803900" y="1179830"/>
                    <a:pt x="5361940" y="736600"/>
                    <a:pt x="4820920" y="736600"/>
                  </a:cubicBezTo>
                  <a:lnTo>
                    <a:pt x="4319270" y="736600"/>
                  </a:lnTo>
                  <a:lnTo>
                    <a:pt x="3964940" y="382270"/>
                  </a:lnTo>
                  <a:cubicBezTo>
                    <a:pt x="3582670" y="0"/>
                    <a:pt x="2957830" y="0"/>
                    <a:pt x="2575560" y="382270"/>
                  </a:cubicBezTo>
                  <a:lnTo>
                    <a:pt x="2221230" y="736600"/>
                  </a:lnTo>
                  <a:lnTo>
                    <a:pt x="1719580" y="736600"/>
                  </a:lnTo>
                  <a:cubicBezTo>
                    <a:pt x="1179830" y="736600"/>
                    <a:pt x="736600" y="1178560"/>
                    <a:pt x="736600" y="1719580"/>
                  </a:cubicBezTo>
                  <a:lnTo>
                    <a:pt x="736600" y="2221230"/>
                  </a:lnTo>
                  <a:lnTo>
                    <a:pt x="382270" y="2575560"/>
                  </a:lnTo>
                  <a:cubicBezTo>
                    <a:pt x="0" y="2957830"/>
                    <a:pt x="0" y="3582670"/>
                    <a:pt x="382270" y="3964940"/>
                  </a:cubicBezTo>
                  <a:lnTo>
                    <a:pt x="736600" y="4319270"/>
                  </a:lnTo>
                  <a:lnTo>
                    <a:pt x="736600" y="4820920"/>
                  </a:lnTo>
                  <a:cubicBezTo>
                    <a:pt x="736600" y="5361940"/>
                    <a:pt x="1178560" y="5803900"/>
                    <a:pt x="1719580" y="5803900"/>
                  </a:cubicBezTo>
                  <a:lnTo>
                    <a:pt x="2221230" y="5803900"/>
                  </a:lnTo>
                  <a:lnTo>
                    <a:pt x="2575560" y="6158230"/>
                  </a:lnTo>
                  <a:cubicBezTo>
                    <a:pt x="2957830" y="6540500"/>
                    <a:pt x="3582670" y="6540500"/>
                    <a:pt x="3964940" y="6158230"/>
                  </a:cubicBezTo>
                  <a:lnTo>
                    <a:pt x="4319270" y="5803900"/>
                  </a:lnTo>
                  <a:lnTo>
                    <a:pt x="4820920" y="5803900"/>
                  </a:lnTo>
                  <a:cubicBezTo>
                    <a:pt x="5360670" y="5803900"/>
                    <a:pt x="5803900" y="5361940"/>
                    <a:pt x="5803900" y="4820920"/>
                  </a:cubicBezTo>
                  <a:lnTo>
                    <a:pt x="5803900" y="4319270"/>
                  </a:lnTo>
                  <a:lnTo>
                    <a:pt x="6158230" y="3964940"/>
                  </a:lnTo>
                  <a:cubicBezTo>
                    <a:pt x="6540500" y="3582670"/>
                    <a:pt x="6540500" y="2957830"/>
                    <a:pt x="6158230" y="2575560"/>
                  </a:cubicBezTo>
                  <a:close/>
                </a:path>
              </a:pathLst>
            </a:custGeom>
            <a:blipFill>
              <a:blip r:embed="rId2"/>
              <a:stretch>
                <a:fillRect l="0" t="-14285" r="0" b="-14285"/>
              </a:stretch>
            </a:blipFill>
          </p:spPr>
        </p:sp>
      </p:grpSp>
      <p:grpSp>
        <p:nvGrpSpPr>
          <p:cNvPr name="Group 5" id="5"/>
          <p:cNvGrpSpPr/>
          <p:nvPr/>
        </p:nvGrpSpPr>
        <p:grpSpPr>
          <a:xfrm rot="-324894">
            <a:off x="9263864" y="2990255"/>
            <a:ext cx="1698976" cy="1698976"/>
            <a:chOff x="0" y="0"/>
            <a:chExt cx="6350000" cy="6350000"/>
          </a:xfrm>
        </p:grpSpPr>
        <p:sp>
          <p:nvSpPr>
            <p:cNvPr name="Freeform 6" id="6"/>
            <p:cNvSpPr/>
            <p:nvPr/>
          </p:nvSpPr>
          <p:spPr>
            <a:xfrm flipH="false" flipV="false" rot="0">
              <a:off x="-95250" y="-95250"/>
              <a:ext cx="6540500" cy="6540500"/>
            </a:xfrm>
            <a:custGeom>
              <a:avLst/>
              <a:gdLst/>
              <a:ahLst/>
              <a:cxnLst/>
              <a:rect r="r" b="b" t="t" l="l"/>
              <a:pathLst>
                <a:path h="6540500" w="6540500">
                  <a:moveTo>
                    <a:pt x="6158230" y="2575560"/>
                  </a:moveTo>
                  <a:lnTo>
                    <a:pt x="5803900" y="2221230"/>
                  </a:lnTo>
                  <a:lnTo>
                    <a:pt x="5803900" y="1719580"/>
                  </a:lnTo>
                  <a:cubicBezTo>
                    <a:pt x="5803900" y="1179830"/>
                    <a:pt x="5361940" y="736600"/>
                    <a:pt x="4820920" y="736600"/>
                  </a:cubicBezTo>
                  <a:lnTo>
                    <a:pt x="4319270" y="736600"/>
                  </a:lnTo>
                  <a:lnTo>
                    <a:pt x="3964940" y="382270"/>
                  </a:lnTo>
                  <a:cubicBezTo>
                    <a:pt x="3582670" y="0"/>
                    <a:pt x="2957830" y="0"/>
                    <a:pt x="2575560" y="382270"/>
                  </a:cubicBezTo>
                  <a:lnTo>
                    <a:pt x="2221230" y="736600"/>
                  </a:lnTo>
                  <a:lnTo>
                    <a:pt x="1719580" y="736600"/>
                  </a:lnTo>
                  <a:cubicBezTo>
                    <a:pt x="1179830" y="736600"/>
                    <a:pt x="736600" y="1178560"/>
                    <a:pt x="736600" y="1719580"/>
                  </a:cubicBezTo>
                  <a:lnTo>
                    <a:pt x="736600" y="2221230"/>
                  </a:lnTo>
                  <a:lnTo>
                    <a:pt x="382270" y="2575560"/>
                  </a:lnTo>
                  <a:cubicBezTo>
                    <a:pt x="0" y="2957830"/>
                    <a:pt x="0" y="3582670"/>
                    <a:pt x="382270" y="3964940"/>
                  </a:cubicBezTo>
                  <a:lnTo>
                    <a:pt x="736600" y="4319270"/>
                  </a:lnTo>
                  <a:lnTo>
                    <a:pt x="736600" y="4820920"/>
                  </a:lnTo>
                  <a:cubicBezTo>
                    <a:pt x="736600" y="5361940"/>
                    <a:pt x="1178560" y="5803900"/>
                    <a:pt x="1719580" y="5803900"/>
                  </a:cubicBezTo>
                  <a:lnTo>
                    <a:pt x="2221230" y="5803900"/>
                  </a:lnTo>
                  <a:lnTo>
                    <a:pt x="2575560" y="6158230"/>
                  </a:lnTo>
                  <a:cubicBezTo>
                    <a:pt x="2957830" y="6540500"/>
                    <a:pt x="3582670" y="6540500"/>
                    <a:pt x="3964940" y="6158230"/>
                  </a:cubicBezTo>
                  <a:lnTo>
                    <a:pt x="4319270" y="5803900"/>
                  </a:lnTo>
                  <a:lnTo>
                    <a:pt x="4820920" y="5803900"/>
                  </a:lnTo>
                  <a:cubicBezTo>
                    <a:pt x="5360670" y="5803900"/>
                    <a:pt x="5803900" y="5361940"/>
                    <a:pt x="5803900" y="4820920"/>
                  </a:cubicBezTo>
                  <a:lnTo>
                    <a:pt x="5803900" y="4319270"/>
                  </a:lnTo>
                  <a:lnTo>
                    <a:pt x="6158230" y="3964940"/>
                  </a:lnTo>
                  <a:cubicBezTo>
                    <a:pt x="6540500" y="3582670"/>
                    <a:pt x="6540500" y="2957830"/>
                    <a:pt x="6158230" y="2575560"/>
                  </a:cubicBezTo>
                  <a:close/>
                </a:path>
              </a:pathLst>
            </a:custGeom>
            <a:blipFill>
              <a:blip r:embed="rId3"/>
              <a:stretch>
                <a:fillRect l="0" t="-16666" r="0" b="-16666"/>
              </a:stretch>
            </a:blipFill>
          </p:spPr>
        </p:sp>
      </p:grpSp>
      <p:grpSp>
        <p:nvGrpSpPr>
          <p:cNvPr name="Group 7" id="7"/>
          <p:cNvGrpSpPr/>
          <p:nvPr/>
        </p:nvGrpSpPr>
        <p:grpSpPr>
          <a:xfrm rot="291116">
            <a:off x="7325160" y="7105055"/>
            <a:ext cx="1698976" cy="1698976"/>
            <a:chOff x="0" y="0"/>
            <a:chExt cx="6350000" cy="6350000"/>
          </a:xfrm>
        </p:grpSpPr>
        <p:sp>
          <p:nvSpPr>
            <p:cNvPr name="Freeform 8" id="8"/>
            <p:cNvSpPr/>
            <p:nvPr/>
          </p:nvSpPr>
          <p:spPr>
            <a:xfrm flipH="false" flipV="false" rot="0">
              <a:off x="-95250" y="-95250"/>
              <a:ext cx="6540500" cy="6540500"/>
            </a:xfrm>
            <a:custGeom>
              <a:avLst/>
              <a:gdLst/>
              <a:ahLst/>
              <a:cxnLst/>
              <a:rect r="r" b="b" t="t" l="l"/>
              <a:pathLst>
                <a:path h="6540500" w="6540500">
                  <a:moveTo>
                    <a:pt x="6158230" y="2575560"/>
                  </a:moveTo>
                  <a:lnTo>
                    <a:pt x="5803900" y="2221230"/>
                  </a:lnTo>
                  <a:lnTo>
                    <a:pt x="5803900" y="1719580"/>
                  </a:lnTo>
                  <a:cubicBezTo>
                    <a:pt x="5803900" y="1179830"/>
                    <a:pt x="5361940" y="736600"/>
                    <a:pt x="4820920" y="736600"/>
                  </a:cubicBezTo>
                  <a:lnTo>
                    <a:pt x="4319270" y="736600"/>
                  </a:lnTo>
                  <a:lnTo>
                    <a:pt x="3964940" y="382270"/>
                  </a:lnTo>
                  <a:cubicBezTo>
                    <a:pt x="3582670" y="0"/>
                    <a:pt x="2957830" y="0"/>
                    <a:pt x="2575560" y="382270"/>
                  </a:cubicBezTo>
                  <a:lnTo>
                    <a:pt x="2221230" y="736600"/>
                  </a:lnTo>
                  <a:lnTo>
                    <a:pt x="1719580" y="736600"/>
                  </a:lnTo>
                  <a:cubicBezTo>
                    <a:pt x="1179830" y="736600"/>
                    <a:pt x="736600" y="1178560"/>
                    <a:pt x="736600" y="1719580"/>
                  </a:cubicBezTo>
                  <a:lnTo>
                    <a:pt x="736600" y="2221230"/>
                  </a:lnTo>
                  <a:lnTo>
                    <a:pt x="382270" y="2575560"/>
                  </a:lnTo>
                  <a:cubicBezTo>
                    <a:pt x="0" y="2957830"/>
                    <a:pt x="0" y="3582670"/>
                    <a:pt x="382270" y="3964940"/>
                  </a:cubicBezTo>
                  <a:lnTo>
                    <a:pt x="736600" y="4319270"/>
                  </a:lnTo>
                  <a:lnTo>
                    <a:pt x="736600" y="4820920"/>
                  </a:lnTo>
                  <a:cubicBezTo>
                    <a:pt x="736600" y="5361940"/>
                    <a:pt x="1178560" y="5803900"/>
                    <a:pt x="1719580" y="5803900"/>
                  </a:cubicBezTo>
                  <a:lnTo>
                    <a:pt x="2221230" y="5803900"/>
                  </a:lnTo>
                  <a:lnTo>
                    <a:pt x="2575560" y="6158230"/>
                  </a:lnTo>
                  <a:cubicBezTo>
                    <a:pt x="2957830" y="6540500"/>
                    <a:pt x="3582670" y="6540500"/>
                    <a:pt x="3964940" y="6158230"/>
                  </a:cubicBezTo>
                  <a:lnTo>
                    <a:pt x="4319270" y="5803900"/>
                  </a:lnTo>
                  <a:lnTo>
                    <a:pt x="4820920" y="5803900"/>
                  </a:lnTo>
                  <a:cubicBezTo>
                    <a:pt x="5360670" y="5803900"/>
                    <a:pt x="5803900" y="5361940"/>
                    <a:pt x="5803900" y="4820920"/>
                  </a:cubicBezTo>
                  <a:lnTo>
                    <a:pt x="5803900" y="4319270"/>
                  </a:lnTo>
                  <a:lnTo>
                    <a:pt x="6158230" y="3964940"/>
                  </a:lnTo>
                  <a:cubicBezTo>
                    <a:pt x="6540500" y="3582670"/>
                    <a:pt x="6540500" y="2957830"/>
                    <a:pt x="6158230" y="2575560"/>
                  </a:cubicBezTo>
                  <a:close/>
                </a:path>
              </a:pathLst>
            </a:custGeom>
            <a:blipFill>
              <a:blip r:embed="rId4"/>
              <a:stretch>
                <a:fillRect l="0" t="0" r="0" b="0"/>
              </a:stretch>
            </a:blipFill>
          </p:spPr>
        </p:sp>
      </p:grpSp>
      <p:grpSp>
        <p:nvGrpSpPr>
          <p:cNvPr name="Group 9" id="9"/>
          <p:cNvGrpSpPr/>
          <p:nvPr/>
        </p:nvGrpSpPr>
        <p:grpSpPr>
          <a:xfrm rot="-253237">
            <a:off x="9263864" y="7105055"/>
            <a:ext cx="1698976" cy="1698976"/>
            <a:chOff x="0" y="0"/>
            <a:chExt cx="6350000" cy="6350000"/>
          </a:xfrm>
        </p:grpSpPr>
        <p:sp>
          <p:nvSpPr>
            <p:cNvPr name="Freeform 10" id="10"/>
            <p:cNvSpPr/>
            <p:nvPr/>
          </p:nvSpPr>
          <p:spPr>
            <a:xfrm flipH="false" flipV="false" rot="0">
              <a:off x="-95250" y="-95250"/>
              <a:ext cx="6540500" cy="6540500"/>
            </a:xfrm>
            <a:custGeom>
              <a:avLst/>
              <a:gdLst/>
              <a:ahLst/>
              <a:cxnLst/>
              <a:rect r="r" b="b" t="t" l="l"/>
              <a:pathLst>
                <a:path h="6540500" w="6540500">
                  <a:moveTo>
                    <a:pt x="6158230" y="2575560"/>
                  </a:moveTo>
                  <a:lnTo>
                    <a:pt x="5803900" y="2221230"/>
                  </a:lnTo>
                  <a:lnTo>
                    <a:pt x="5803900" y="1719580"/>
                  </a:lnTo>
                  <a:cubicBezTo>
                    <a:pt x="5803900" y="1179830"/>
                    <a:pt x="5361940" y="736600"/>
                    <a:pt x="4820920" y="736600"/>
                  </a:cubicBezTo>
                  <a:lnTo>
                    <a:pt x="4319270" y="736600"/>
                  </a:lnTo>
                  <a:lnTo>
                    <a:pt x="3964940" y="382270"/>
                  </a:lnTo>
                  <a:cubicBezTo>
                    <a:pt x="3582670" y="0"/>
                    <a:pt x="2957830" y="0"/>
                    <a:pt x="2575560" y="382270"/>
                  </a:cubicBezTo>
                  <a:lnTo>
                    <a:pt x="2221230" y="736600"/>
                  </a:lnTo>
                  <a:lnTo>
                    <a:pt x="1719580" y="736600"/>
                  </a:lnTo>
                  <a:cubicBezTo>
                    <a:pt x="1179830" y="736600"/>
                    <a:pt x="736600" y="1178560"/>
                    <a:pt x="736600" y="1719580"/>
                  </a:cubicBezTo>
                  <a:lnTo>
                    <a:pt x="736600" y="2221230"/>
                  </a:lnTo>
                  <a:lnTo>
                    <a:pt x="382270" y="2575560"/>
                  </a:lnTo>
                  <a:cubicBezTo>
                    <a:pt x="0" y="2957830"/>
                    <a:pt x="0" y="3582670"/>
                    <a:pt x="382270" y="3964940"/>
                  </a:cubicBezTo>
                  <a:lnTo>
                    <a:pt x="736600" y="4319270"/>
                  </a:lnTo>
                  <a:lnTo>
                    <a:pt x="736600" y="4820920"/>
                  </a:lnTo>
                  <a:cubicBezTo>
                    <a:pt x="736600" y="5361940"/>
                    <a:pt x="1178560" y="5803900"/>
                    <a:pt x="1719580" y="5803900"/>
                  </a:cubicBezTo>
                  <a:lnTo>
                    <a:pt x="2221230" y="5803900"/>
                  </a:lnTo>
                  <a:lnTo>
                    <a:pt x="2575560" y="6158230"/>
                  </a:lnTo>
                  <a:cubicBezTo>
                    <a:pt x="2957830" y="6540500"/>
                    <a:pt x="3582670" y="6540500"/>
                    <a:pt x="3964940" y="6158230"/>
                  </a:cubicBezTo>
                  <a:lnTo>
                    <a:pt x="4319270" y="5803900"/>
                  </a:lnTo>
                  <a:lnTo>
                    <a:pt x="4820920" y="5803900"/>
                  </a:lnTo>
                  <a:cubicBezTo>
                    <a:pt x="5360670" y="5803900"/>
                    <a:pt x="5803900" y="5361940"/>
                    <a:pt x="5803900" y="4820920"/>
                  </a:cubicBezTo>
                  <a:lnTo>
                    <a:pt x="5803900" y="4319270"/>
                  </a:lnTo>
                  <a:lnTo>
                    <a:pt x="6158230" y="3964940"/>
                  </a:lnTo>
                  <a:cubicBezTo>
                    <a:pt x="6540500" y="3582670"/>
                    <a:pt x="6540500" y="2957830"/>
                    <a:pt x="6158230" y="2575560"/>
                  </a:cubicBezTo>
                  <a:close/>
                </a:path>
              </a:pathLst>
            </a:custGeom>
            <a:blipFill>
              <a:blip r:embed="rId5"/>
              <a:stretch>
                <a:fillRect l="0" t="0" r="0" b="0"/>
              </a:stretch>
            </a:blipFill>
          </p:spPr>
        </p:sp>
      </p:grpSp>
      <p:sp>
        <p:nvSpPr>
          <p:cNvPr name="Freeform 11" id="11"/>
          <p:cNvSpPr/>
          <p:nvPr/>
        </p:nvSpPr>
        <p:spPr>
          <a:xfrm flipH="false" flipV="false" rot="5400000">
            <a:off x="8215191" y="5259168"/>
            <a:ext cx="1755504" cy="1048913"/>
          </a:xfrm>
          <a:custGeom>
            <a:avLst/>
            <a:gdLst/>
            <a:ahLst/>
            <a:cxnLst/>
            <a:rect r="r" b="b" t="t" l="l"/>
            <a:pathLst>
              <a:path h="1048913" w="1755504">
                <a:moveTo>
                  <a:pt x="0" y="0"/>
                </a:moveTo>
                <a:lnTo>
                  <a:pt x="1755503" y="0"/>
                </a:lnTo>
                <a:lnTo>
                  <a:pt x="1755503" y="1048914"/>
                </a:lnTo>
                <a:lnTo>
                  <a:pt x="0" y="104891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2" id="12"/>
          <p:cNvSpPr txBox="true"/>
          <p:nvPr/>
        </p:nvSpPr>
        <p:spPr>
          <a:xfrm rot="0">
            <a:off x="1890346" y="1445602"/>
            <a:ext cx="14507308" cy="1383323"/>
          </a:xfrm>
          <a:prstGeom prst="rect">
            <a:avLst/>
          </a:prstGeom>
        </p:spPr>
        <p:txBody>
          <a:bodyPr anchor="t" rtlCol="false" tIns="0" lIns="0" bIns="0" rIns="0">
            <a:spAutoFit/>
          </a:bodyPr>
          <a:lstStyle/>
          <a:p>
            <a:pPr algn="ctr">
              <a:lnSpc>
                <a:spcPts val="8091"/>
              </a:lnSpc>
            </a:pPr>
            <a:r>
              <a:rPr lang="en-US" sz="9194">
                <a:solidFill>
                  <a:srgbClr val="282828"/>
                </a:solidFill>
                <a:latin typeface="Agrandir Medium"/>
              </a:rPr>
              <a:t>OUR TEAM MEMBERS</a:t>
            </a:r>
          </a:p>
        </p:txBody>
      </p:sp>
      <p:sp>
        <p:nvSpPr>
          <p:cNvPr name="TextBox 13" id="13"/>
          <p:cNvSpPr txBox="true"/>
          <p:nvPr/>
        </p:nvSpPr>
        <p:spPr>
          <a:xfrm rot="0">
            <a:off x="11041673" y="3177438"/>
            <a:ext cx="5931877" cy="548005"/>
          </a:xfrm>
          <a:prstGeom prst="rect">
            <a:avLst/>
          </a:prstGeom>
        </p:spPr>
        <p:txBody>
          <a:bodyPr anchor="t" rtlCol="false" tIns="0" lIns="0" bIns="0" rIns="0">
            <a:spAutoFit/>
          </a:bodyPr>
          <a:lstStyle/>
          <a:p>
            <a:pPr algn="l">
              <a:lnSpc>
                <a:spcPts val="3920"/>
              </a:lnSpc>
            </a:pPr>
            <a:r>
              <a:rPr lang="en-US" sz="2800" spc="70">
                <a:solidFill>
                  <a:srgbClr val="282828"/>
                </a:solidFill>
                <a:latin typeface="Agrandir Medium"/>
              </a:rPr>
              <a:t>Fisuem Hilina</a:t>
            </a:r>
          </a:p>
        </p:txBody>
      </p:sp>
      <p:sp>
        <p:nvSpPr>
          <p:cNvPr name="TextBox 14" id="14"/>
          <p:cNvSpPr txBox="true"/>
          <p:nvPr/>
        </p:nvSpPr>
        <p:spPr>
          <a:xfrm rot="0">
            <a:off x="11041673" y="3811168"/>
            <a:ext cx="5931877" cy="704214"/>
          </a:xfrm>
          <a:prstGeom prst="rect">
            <a:avLst/>
          </a:prstGeom>
        </p:spPr>
        <p:txBody>
          <a:bodyPr anchor="t" rtlCol="false" tIns="0" lIns="0" bIns="0" rIns="0">
            <a:spAutoFit/>
          </a:bodyPr>
          <a:lstStyle/>
          <a:p>
            <a:pPr algn="l">
              <a:lnSpc>
                <a:spcPts val="2660"/>
              </a:lnSpc>
            </a:pPr>
            <a:r>
              <a:rPr lang="en-US" sz="1900" spc="47">
                <a:solidFill>
                  <a:srgbClr val="282828"/>
                </a:solidFill>
                <a:latin typeface="Agrandir Medium"/>
              </a:rPr>
              <a:t>ROLE/POSITION: PRODUCT MANAGER</a:t>
            </a:r>
          </a:p>
          <a:p>
            <a:pPr algn="l">
              <a:lnSpc>
                <a:spcPts val="2660"/>
              </a:lnSpc>
            </a:pPr>
          </a:p>
        </p:txBody>
      </p:sp>
      <p:sp>
        <p:nvSpPr>
          <p:cNvPr name="TextBox 15" id="15"/>
          <p:cNvSpPr txBox="true"/>
          <p:nvPr/>
        </p:nvSpPr>
        <p:spPr>
          <a:xfrm rot="0">
            <a:off x="11041673" y="7259218"/>
            <a:ext cx="5931877" cy="548005"/>
          </a:xfrm>
          <a:prstGeom prst="rect">
            <a:avLst/>
          </a:prstGeom>
        </p:spPr>
        <p:txBody>
          <a:bodyPr anchor="t" rtlCol="false" tIns="0" lIns="0" bIns="0" rIns="0">
            <a:spAutoFit/>
          </a:bodyPr>
          <a:lstStyle/>
          <a:p>
            <a:pPr algn="l">
              <a:lnSpc>
                <a:spcPts val="3920"/>
              </a:lnSpc>
            </a:pPr>
            <a:r>
              <a:rPr lang="en-US" sz="2800" spc="70">
                <a:solidFill>
                  <a:srgbClr val="282828"/>
                </a:solidFill>
                <a:latin typeface="Agrandir Medium"/>
              </a:rPr>
              <a:t>Abrham Yishak</a:t>
            </a:r>
          </a:p>
        </p:txBody>
      </p:sp>
      <p:sp>
        <p:nvSpPr>
          <p:cNvPr name="TextBox 16" id="16"/>
          <p:cNvSpPr txBox="true"/>
          <p:nvPr/>
        </p:nvSpPr>
        <p:spPr>
          <a:xfrm rot="0">
            <a:off x="11041673" y="7892948"/>
            <a:ext cx="5931877" cy="704214"/>
          </a:xfrm>
          <a:prstGeom prst="rect">
            <a:avLst/>
          </a:prstGeom>
        </p:spPr>
        <p:txBody>
          <a:bodyPr anchor="t" rtlCol="false" tIns="0" lIns="0" bIns="0" rIns="0">
            <a:spAutoFit/>
          </a:bodyPr>
          <a:lstStyle/>
          <a:p>
            <a:pPr algn="l">
              <a:lnSpc>
                <a:spcPts val="2660"/>
              </a:lnSpc>
            </a:pPr>
            <a:r>
              <a:rPr lang="en-US" sz="1900" spc="47">
                <a:solidFill>
                  <a:srgbClr val="282828"/>
                </a:solidFill>
                <a:latin typeface="Agrandir Medium"/>
              </a:rPr>
              <a:t>ROLE/POSITION:  DEVELOPER</a:t>
            </a:r>
          </a:p>
          <a:p>
            <a:pPr algn="l">
              <a:lnSpc>
                <a:spcPts val="2660"/>
              </a:lnSpc>
            </a:pPr>
          </a:p>
        </p:txBody>
      </p:sp>
      <p:sp>
        <p:nvSpPr>
          <p:cNvPr name="TextBox 17" id="17"/>
          <p:cNvSpPr txBox="true"/>
          <p:nvPr/>
        </p:nvSpPr>
        <p:spPr>
          <a:xfrm rot="0">
            <a:off x="1273419" y="3177438"/>
            <a:ext cx="5931877" cy="548005"/>
          </a:xfrm>
          <a:prstGeom prst="rect">
            <a:avLst/>
          </a:prstGeom>
        </p:spPr>
        <p:txBody>
          <a:bodyPr anchor="t" rtlCol="false" tIns="0" lIns="0" bIns="0" rIns="0">
            <a:spAutoFit/>
          </a:bodyPr>
          <a:lstStyle/>
          <a:p>
            <a:pPr algn="r">
              <a:lnSpc>
                <a:spcPts val="3920"/>
              </a:lnSpc>
            </a:pPr>
            <a:r>
              <a:rPr lang="en-US" sz="2800" spc="70">
                <a:solidFill>
                  <a:srgbClr val="282828"/>
                </a:solidFill>
                <a:latin typeface="Agrandir Medium"/>
              </a:rPr>
              <a:t>Fraol Bacha</a:t>
            </a:r>
          </a:p>
        </p:txBody>
      </p:sp>
      <p:sp>
        <p:nvSpPr>
          <p:cNvPr name="TextBox 18" id="18"/>
          <p:cNvSpPr txBox="true"/>
          <p:nvPr/>
        </p:nvSpPr>
        <p:spPr>
          <a:xfrm rot="0">
            <a:off x="1233232" y="3754018"/>
            <a:ext cx="5931877" cy="704214"/>
          </a:xfrm>
          <a:prstGeom prst="rect">
            <a:avLst/>
          </a:prstGeom>
        </p:spPr>
        <p:txBody>
          <a:bodyPr anchor="t" rtlCol="false" tIns="0" lIns="0" bIns="0" rIns="0">
            <a:spAutoFit/>
          </a:bodyPr>
          <a:lstStyle/>
          <a:p>
            <a:pPr algn="r">
              <a:lnSpc>
                <a:spcPts val="2660"/>
              </a:lnSpc>
            </a:pPr>
            <a:r>
              <a:rPr lang="en-US" sz="1900" spc="47">
                <a:solidFill>
                  <a:srgbClr val="282828"/>
                </a:solidFill>
                <a:latin typeface="Agrandir Medium"/>
              </a:rPr>
              <a:t>ROLE/POSITION : UI/UX DESIGN )</a:t>
            </a:r>
          </a:p>
          <a:p>
            <a:pPr algn="r">
              <a:lnSpc>
                <a:spcPts val="2660"/>
              </a:lnSpc>
            </a:pPr>
          </a:p>
        </p:txBody>
      </p:sp>
      <p:sp>
        <p:nvSpPr>
          <p:cNvPr name="TextBox 19" id="19"/>
          <p:cNvSpPr txBox="true"/>
          <p:nvPr/>
        </p:nvSpPr>
        <p:spPr>
          <a:xfrm rot="0">
            <a:off x="1273419" y="7259218"/>
            <a:ext cx="5931877" cy="548005"/>
          </a:xfrm>
          <a:prstGeom prst="rect">
            <a:avLst/>
          </a:prstGeom>
        </p:spPr>
        <p:txBody>
          <a:bodyPr anchor="t" rtlCol="false" tIns="0" lIns="0" bIns="0" rIns="0">
            <a:spAutoFit/>
          </a:bodyPr>
          <a:lstStyle/>
          <a:p>
            <a:pPr algn="r">
              <a:lnSpc>
                <a:spcPts val="3920"/>
              </a:lnSpc>
            </a:pPr>
            <a:r>
              <a:rPr lang="en-US" sz="2800" spc="70">
                <a:solidFill>
                  <a:srgbClr val="282828"/>
                </a:solidFill>
                <a:latin typeface="Agrandir Medium"/>
              </a:rPr>
              <a:t>Yonathan Yishak</a:t>
            </a:r>
          </a:p>
        </p:txBody>
      </p:sp>
      <p:sp>
        <p:nvSpPr>
          <p:cNvPr name="TextBox 20" id="20"/>
          <p:cNvSpPr txBox="true"/>
          <p:nvPr/>
        </p:nvSpPr>
        <p:spPr>
          <a:xfrm rot="0">
            <a:off x="1273419" y="7892948"/>
            <a:ext cx="5931877" cy="704214"/>
          </a:xfrm>
          <a:prstGeom prst="rect">
            <a:avLst/>
          </a:prstGeom>
        </p:spPr>
        <p:txBody>
          <a:bodyPr anchor="t" rtlCol="false" tIns="0" lIns="0" bIns="0" rIns="0">
            <a:spAutoFit/>
          </a:bodyPr>
          <a:lstStyle/>
          <a:p>
            <a:pPr algn="r">
              <a:lnSpc>
                <a:spcPts val="2660"/>
              </a:lnSpc>
            </a:pPr>
            <a:r>
              <a:rPr lang="en-US" sz="1900" spc="47">
                <a:solidFill>
                  <a:srgbClr val="282828"/>
                </a:solidFill>
                <a:latin typeface="Agrandir Medium"/>
              </a:rPr>
              <a:t>ROLE/POSITION (: DEVELOPER</a:t>
            </a:r>
          </a:p>
          <a:p>
            <a:pPr algn="r">
              <a:lnSpc>
                <a:spcPts val="2660"/>
              </a:lnSpc>
            </a:pPr>
          </a:p>
        </p:txBody>
      </p:sp>
      <p:grpSp>
        <p:nvGrpSpPr>
          <p:cNvPr name="Group 21" id="21"/>
          <p:cNvGrpSpPr/>
          <p:nvPr/>
        </p:nvGrpSpPr>
        <p:grpSpPr>
          <a:xfrm rot="0">
            <a:off x="16686364" y="9076765"/>
            <a:ext cx="816123" cy="816123"/>
            <a:chOff x="0" y="0"/>
            <a:chExt cx="812800" cy="812800"/>
          </a:xfrm>
        </p:grpSpPr>
        <p:sp>
          <p:nvSpPr>
            <p:cNvPr name="Freeform 22" id="22"/>
            <p:cNvSpPr/>
            <p:nvPr/>
          </p:nvSpPr>
          <p:spPr>
            <a:xfrm flipH="false" flipV="false" rot="0">
              <a:off x="24025" y="24025"/>
              <a:ext cx="764749" cy="764749"/>
            </a:xfrm>
            <a:custGeom>
              <a:avLst/>
              <a:gdLst/>
              <a:ahLst/>
              <a:cxnLst/>
              <a:rect r="r" b="b" t="t" l="l"/>
              <a:pathLst>
                <a:path h="764749" w="764749">
                  <a:moveTo>
                    <a:pt x="436037" y="29637"/>
                  </a:moveTo>
                  <a:lnTo>
                    <a:pt x="735113" y="328713"/>
                  </a:lnTo>
                  <a:cubicBezTo>
                    <a:pt x="764750" y="358350"/>
                    <a:pt x="764750" y="406400"/>
                    <a:pt x="735113" y="436037"/>
                  </a:cubicBezTo>
                  <a:lnTo>
                    <a:pt x="436037" y="735113"/>
                  </a:lnTo>
                  <a:cubicBezTo>
                    <a:pt x="406400" y="764750"/>
                    <a:pt x="358350" y="764750"/>
                    <a:pt x="328713" y="735113"/>
                  </a:cubicBezTo>
                  <a:lnTo>
                    <a:pt x="29637" y="436037"/>
                  </a:lnTo>
                  <a:cubicBezTo>
                    <a:pt x="0" y="406400"/>
                    <a:pt x="0" y="358350"/>
                    <a:pt x="29637" y="328713"/>
                  </a:cubicBezTo>
                  <a:lnTo>
                    <a:pt x="328713" y="29637"/>
                  </a:lnTo>
                  <a:cubicBezTo>
                    <a:pt x="358350" y="0"/>
                    <a:pt x="406400" y="0"/>
                    <a:pt x="436037" y="29637"/>
                  </a:cubicBezTo>
                  <a:close/>
                </a:path>
              </a:pathLst>
            </a:custGeom>
            <a:solidFill>
              <a:srgbClr val="015438"/>
            </a:solidFill>
          </p:spPr>
        </p:sp>
        <p:sp>
          <p:nvSpPr>
            <p:cNvPr name="TextBox 23" id="23"/>
            <p:cNvSpPr txBox="true"/>
            <p:nvPr/>
          </p:nvSpPr>
          <p:spPr>
            <a:xfrm>
              <a:off x="139700" y="92075"/>
              <a:ext cx="533400" cy="581025"/>
            </a:xfrm>
            <a:prstGeom prst="rect">
              <a:avLst/>
            </a:prstGeom>
          </p:spPr>
          <p:txBody>
            <a:bodyPr anchor="ctr" rtlCol="false" tIns="50800" lIns="50800" bIns="50800" rIns="50800"/>
            <a:lstStyle/>
            <a:p>
              <a:pPr algn="ctr">
                <a:lnSpc>
                  <a:spcPts val="3660"/>
                </a:lnSpc>
              </a:pP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133546" y="-87734"/>
            <a:ext cx="5386205" cy="10462468"/>
            <a:chOff x="0" y="0"/>
            <a:chExt cx="1418589" cy="2755547"/>
          </a:xfrm>
        </p:grpSpPr>
        <p:sp>
          <p:nvSpPr>
            <p:cNvPr name="Freeform 3" id="3"/>
            <p:cNvSpPr/>
            <p:nvPr/>
          </p:nvSpPr>
          <p:spPr>
            <a:xfrm flipH="false" flipV="false" rot="0">
              <a:off x="0" y="0"/>
              <a:ext cx="1418589" cy="2755547"/>
            </a:xfrm>
            <a:custGeom>
              <a:avLst/>
              <a:gdLst/>
              <a:ahLst/>
              <a:cxnLst/>
              <a:rect r="r" b="b" t="t" l="l"/>
              <a:pathLst>
                <a:path h="2755547" w="1418589">
                  <a:moveTo>
                    <a:pt x="143736" y="0"/>
                  </a:moveTo>
                  <a:lnTo>
                    <a:pt x="1274853" y="0"/>
                  </a:lnTo>
                  <a:cubicBezTo>
                    <a:pt x="1354236" y="0"/>
                    <a:pt x="1418589" y="64353"/>
                    <a:pt x="1418589" y="143736"/>
                  </a:cubicBezTo>
                  <a:lnTo>
                    <a:pt x="1418589" y="2611811"/>
                  </a:lnTo>
                  <a:cubicBezTo>
                    <a:pt x="1418589" y="2649932"/>
                    <a:pt x="1403446" y="2686492"/>
                    <a:pt x="1376490" y="2713448"/>
                  </a:cubicBezTo>
                  <a:cubicBezTo>
                    <a:pt x="1349534" y="2740403"/>
                    <a:pt x="1312974" y="2755547"/>
                    <a:pt x="1274853" y="2755547"/>
                  </a:cubicBezTo>
                  <a:lnTo>
                    <a:pt x="143736" y="2755547"/>
                  </a:lnTo>
                  <a:cubicBezTo>
                    <a:pt x="105615" y="2755547"/>
                    <a:pt x="69055" y="2740403"/>
                    <a:pt x="42099" y="2713448"/>
                  </a:cubicBezTo>
                  <a:cubicBezTo>
                    <a:pt x="15144" y="2686492"/>
                    <a:pt x="0" y="2649932"/>
                    <a:pt x="0" y="2611811"/>
                  </a:cubicBezTo>
                  <a:lnTo>
                    <a:pt x="0" y="143736"/>
                  </a:lnTo>
                  <a:cubicBezTo>
                    <a:pt x="0" y="105615"/>
                    <a:pt x="15144" y="69055"/>
                    <a:pt x="42099" y="42099"/>
                  </a:cubicBezTo>
                  <a:cubicBezTo>
                    <a:pt x="69055" y="15144"/>
                    <a:pt x="105615" y="0"/>
                    <a:pt x="143736" y="0"/>
                  </a:cubicBezTo>
                  <a:close/>
                </a:path>
              </a:pathLst>
            </a:custGeom>
            <a:solidFill>
              <a:srgbClr val="7BB401"/>
            </a:solidFill>
          </p:spPr>
        </p:sp>
        <p:sp>
          <p:nvSpPr>
            <p:cNvPr name="TextBox 4" id="4"/>
            <p:cNvSpPr txBox="true"/>
            <p:nvPr/>
          </p:nvSpPr>
          <p:spPr>
            <a:xfrm>
              <a:off x="0" y="-47625"/>
              <a:ext cx="1418589" cy="2803172"/>
            </a:xfrm>
            <a:prstGeom prst="rect">
              <a:avLst/>
            </a:prstGeom>
          </p:spPr>
          <p:txBody>
            <a:bodyPr anchor="ctr" rtlCol="false" tIns="50800" lIns="50800" bIns="50800" rIns="50800"/>
            <a:lstStyle/>
            <a:p>
              <a:pPr algn="ctr">
                <a:lnSpc>
                  <a:spcPts val="3660"/>
                </a:lnSpc>
              </a:pPr>
            </a:p>
          </p:txBody>
        </p:sp>
      </p:grpSp>
      <p:sp>
        <p:nvSpPr>
          <p:cNvPr name="Freeform 5" id="5"/>
          <p:cNvSpPr/>
          <p:nvPr/>
        </p:nvSpPr>
        <p:spPr>
          <a:xfrm flipH="false" flipV="true" rot="5400000">
            <a:off x="11354311" y="3040238"/>
            <a:ext cx="12944674" cy="4595359"/>
          </a:xfrm>
          <a:custGeom>
            <a:avLst/>
            <a:gdLst/>
            <a:ahLst/>
            <a:cxnLst/>
            <a:rect r="r" b="b" t="t" l="l"/>
            <a:pathLst>
              <a:path h="4595359" w="12944674">
                <a:moveTo>
                  <a:pt x="0" y="4595360"/>
                </a:moveTo>
                <a:lnTo>
                  <a:pt x="12944674" y="4595360"/>
                </a:lnTo>
                <a:lnTo>
                  <a:pt x="12944674" y="0"/>
                </a:lnTo>
                <a:lnTo>
                  <a:pt x="0" y="0"/>
                </a:lnTo>
                <a:lnTo>
                  <a:pt x="0" y="459536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6091710" y="1380829"/>
            <a:ext cx="378788" cy="82851"/>
          </a:xfrm>
          <a:custGeom>
            <a:avLst/>
            <a:gdLst/>
            <a:ahLst/>
            <a:cxnLst/>
            <a:rect r="r" b="b" t="t" l="l"/>
            <a:pathLst>
              <a:path h="82851" w="378788">
                <a:moveTo>
                  <a:pt x="0" y="0"/>
                </a:moveTo>
                <a:lnTo>
                  <a:pt x="378788" y="0"/>
                </a:lnTo>
                <a:lnTo>
                  <a:pt x="378788" y="82851"/>
                </a:lnTo>
                <a:lnTo>
                  <a:pt x="0" y="82851"/>
                </a:lnTo>
                <a:lnTo>
                  <a:pt x="0" y="0"/>
                </a:lnTo>
                <a:close/>
              </a:path>
            </a:pathLst>
          </a:custGeom>
          <a:blipFill>
            <a:blip r:embed="rId4">
              <a:extLst>
                <a:ext uri="{96DAC541-7B7A-43D3-8B79-37D633B846F1}">
                  <asvg:svgBlip xmlns:asvg="http://schemas.microsoft.com/office/drawing/2016/SVG/main" r:embed="rId5"/>
                </a:ext>
              </a:extLst>
            </a:blip>
            <a:stretch>
              <a:fillRect l="0" t="-151970" r="-621009" b="-1346787"/>
            </a:stretch>
          </a:blipFill>
        </p:spPr>
      </p:sp>
      <p:sp>
        <p:nvSpPr>
          <p:cNvPr name="Freeform 7" id="7"/>
          <p:cNvSpPr/>
          <p:nvPr/>
        </p:nvSpPr>
        <p:spPr>
          <a:xfrm flipH="false" flipV="false" rot="0">
            <a:off x="16091710" y="1513103"/>
            <a:ext cx="378788" cy="82851"/>
          </a:xfrm>
          <a:custGeom>
            <a:avLst/>
            <a:gdLst/>
            <a:ahLst/>
            <a:cxnLst/>
            <a:rect r="r" b="b" t="t" l="l"/>
            <a:pathLst>
              <a:path h="82851" w="378788">
                <a:moveTo>
                  <a:pt x="0" y="0"/>
                </a:moveTo>
                <a:lnTo>
                  <a:pt x="378788" y="0"/>
                </a:lnTo>
                <a:lnTo>
                  <a:pt x="378788" y="82851"/>
                </a:lnTo>
                <a:lnTo>
                  <a:pt x="0" y="82851"/>
                </a:lnTo>
                <a:lnTo>
                  <a:pt x="0" y="0"/>
                </a:lnTo>
                <a:close/>
              </a:path>
            </a:pathLst>
          </a:custGeom>
          <a:blipFill>
            <a:blip r:embed="rId4">
              <a:extLst>
                <a:ext uri="{96DAC541-7B7A-43D3-8B79-37D633B846F1}">
                  <asvg:svgBlip xmlns:asvg="http://schemas.microsoft.com/office/drawing/2016/SVG/main" r:embed="rId5"/>
                </a:ext>
              </a:extLst>
            </a:blip>
            <a:stretch>
              <a:fillRect l="0" t="-151970" r="-621009" b="-1346787"/>
            </a:stretch>
          </a:blipFill>
        </p:spPr>
      </p:sp>
      <p:grpSp>
        <p:nvGrpSpPr>
          <p:cNvPr name="Group 8" id="8"/>
          <p:cNvGrpSpPr/>
          <p:nvPr/>
        </p:nvGrpSpPr>
        <p:grpSpPr>
          <a:xfrm rot="0">
            <a:off x="16531473" y="8442177"/>
            <a:ext cx="816123" cy="816123"/>
            <a:chOff x="0" y="0"/>
            <a:chExt cx="812800" cy="812800"/>
          </a:xfrm>
        </p:grpSpPr>
        <p:sp>
          <p:nvSpPr>
            <p:cNvPr name="Freeform 9" id="9"/>
            <p:cNvSpPr/>
            <p:nvPr/>
          </p:nvSpPr>
          <p:spPr>
            <a:xfrm flipH="false" flipV="false" rot="0">
              <a:off x="24025" y="24025"/>
              <a:ext cx="764749" cy="764749"/>
            </a:xfrm>
            <a:custGeom>
              <a:avLst/>
              <a:gdLst/>
              <a:ahLst/>
              <a:cxnLst/>
              <a:rect r="r" b="b" t="t" l="l"/>
              <a:pathLst>
                <a:path h="764749" w="764749">
                  <a:moveTo>
                    <a:pt x="436037" y="29637"/>
                  </a:moveTo>
                  <a:lnTo>
                    <a:pt x="735113" y="328713"/>
                  </a:lnTo>
                  <a:cubicBezTo>
                    <a:pt x="764750" y="358350"/>
                    <a:pt x="764750" y="406400"/>
                    <a:pt x="735113" y="436037"/>
                  </a:cubicBezTo>
                  <a:lnTo>
                    <a:pt x="436037" y="735113"/>
                  </a:lnTo>
                  <a:cubicBezTo>
                    <a:pt x="406400" y="764750"/>
                    <a:pt x="358350" y="764750"/>
                    <a:pt x="328713" y="735113"/>
                  </a:cubicBezTo>
                  <a:lnTo>
                    <a:pt x="29637" y="436037"/>
                  </a:lnTo>
                  <a:cubicBezTo>
                    <a:pt x="0" y="406400"/>
                    <a:pt x="0" y="358350"/>
                    <a:pt x="29637" y="328713"/>
                  </a:cubicBezTo>
                  <a:lnTo>
                    <a:pt x="328713" y="29637"/>
                  </a:lnTo>
                  <a:cubicBezTo>
                    <a:pt x="358350" y="0"/>
                    <a:pt x="406400" y="0"/>
                    <a:pt x="436037" y="29637"/>
                  </a:cubicBezTo>
                  <a:close/>
                </a:path>
              </a:pathLst>
            </a:custGeom>
            <a:solidFill>
              <a:srgbClr val="015438"/>
            </a:solidFill>
          </p:spPr>
        </p:sp>
        <p:sp>
          <p:nvSpPr>
            <p:cNvPr name="TextBox 10" id="10"/>
            <p:cNvSpPr txBox="true"/>
            <p:nvPr/>
          </p:nvSpPr>
          <p:spPr>
            <a:xfrm>
              <a:off x="139700" y="92075"/>
              <a:ext cx="533400" cy="581025"/>
            </a:xfrm>
            <a:prstGeom prst="rect">
              <a:avLst/>
            </a:prstGeom>
          </p:spPr>
          <p:txBody>
            <a:bodyPr anchor="ctr" rtlCol="false" tIns="50800" lIns="50800" bIns="50800" rIns="50800"/>
            <a:lstStyle/>
            <a:p>
              <a:pPr algn="ctr">
                <a:lnSpc>
                  <a:spcPts val="3660"/>
                </a:lnSpc>
              </a:pPr>
            </a:p>
          </p:txBody>
        </p:sp>
      </p:grpSp>
      <p:sp>
        <p:nvSpPr>
          <p:cNvPr name="TextBox 11" id="11"/>
          <p:cNvSpPr txBox="true"/>
          <p:nvPr/>
        </p:nvSpPr>
        <p:spPr>
          <a:xfrm rot="0">
            <a:off x="16681648" y="8633862"/>
            <a:ext cx="515772" cy="385128"/>
          </a:xfrm>
          <a:prstGeom prst="rect">
            <a:avLst/>
          </a:prstGeom>
        </p:spPr>
        <p:txBody>
          <a:bodyPr anchor="t" rtlCol="false" tIns="0" lIns="0" bIns="0" rIns="0">
            <a:spAutoFit/>
          </a:bodyPr>
          <a:lstStyle/>
          <a:p>
            <a:pPr algn="ctr">
              <a:lnSpc>
                <a:spcPts val="3161"/>
              </a:lnSpc>
            </a:pPr>
            <a:r>
              <a:rPr lang="en-US" sz="2258">
                <a:solidFill>
                  <a:srgbClr val="FFFFFF"/>
                </a:solidFill>
                <a:latin typeface="Montserrat"/>
              </a:rPr>
              <a:t>09</a:t>
            </a:r>
          </a:p>
        </p:txBody>
      </p:sp>
      <p:sp>
        <p:nvSpPr>
          <p:cNvPr name="Freeform 12" id="12"/>
          <p:cNvSpPr/>
          <p:nvPr/>
        </p:nvSpPr>
        <p:spPr>
          <a:xfrm flipH="false" flipV="false" rot="0">
            <a:off x="10618242" y="1380829"/>
            <a:ext cx="386222" cy="496483"/>
          </a:xfrm>
          <a:custGeom>
            <a:avLst/>
            <a:gdLst/>
            <a:ahLst/>
            <a:cxnLst/>
            <a:rect r="r" b="b" t="t" l="l"/>
            <a:pathLst>
              <a:path h="496483" w="386222">
                <a:moveTo>
                  <a:pt x="0" y="0"/>
                </a:moveTo>
                <a:lnTo>
                  <a:pt x="386222" y="0"/>
                </a:lnTo>
                <a:lnTo>
                  <a:pt x="386222" y="496483"/>
                </a:lnTo>
                <a:lnTo>
                  <a:pt x="0" y="49648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3" id="13"/>
          <p:cNvSpPr txBox="true"/>
          <p:nvPr/>
        </p:nvSpPr>
        <p:spPr>
          <a:xfrm rot="0">
            <a:off x="11221695" y="1458577"/>
            <a:ext cx="3334410" cy="437785"/>
          </a:xfrm>
          <a:prstGeom prst="rect">
            <a:avLst/>
          </a:prstGeom>
        </p:spPr>
        <p:txBody>
          <a:bodyPr anchor="t" rtlCol="false" tIns="0" lIns="0" bIns="0" rIns="0">
            <a:spAutoFit/>
          </a:bodyPr>
          <a:lstStyle/>
          <a:p>
            <a:pPr algn="l">
              <a:lnSpc>
                <a:spcPts val="3660"/>
              </a:lnSpc>
            </a:pPr>
            <a:r>
              <a:rPr lang="en-US" sz="2614">
                <a:solidFill>
                  <a:srgbClr val="015438"/>
                </a:solidFill>
                <a:latin typeface="Montserrat"/>
              </a:rPr>
              <a:t>Green Points</a:t>
            </a:r>
          </a:p>
        </p:txBody>
      </p:sp>
      <p:sp>
        <p:nvSpPr>
          <p:cNvPr name="TextBox 14" id="14"/>
          <p:cNvSpPr txBox="true"/>
          <p:nvPr/>
        </p:nvSpPr>
        <p:spPr>
          <a:xfrm rot="0">
            <a:off x="7419384" y="7960286"/>
            <a:ext cx="6615619" cy="481890"/>
          </a:xfrm>
          <a:prstGeom prst="rect">
            <a:avLst/>
          </a:prstGeom>
        </p:spPr>
        <p:txBody>
          <a:bodyPr anchor="t" rtlCol="false" tIns="0" lIns="0" bIns="0" rIns="0">
            <a:spAutoFit/>
          </a:bodyPr>
          <a:lstStyle/>
          <a:p>
            <a:pPr algn="l">
              <a:lnSpc>
                <a:spcPts val="3998"/>
              </a:lnSpc>
            </a:pPr>
            <a:r>
              <a:rPr lang="en-US" sz="2855">
                <a:solidFill>
                  <a:srgbClr val="015438"/>
                </a:solidFill>
                <a:latin typeface="Montserrat"/>
              </a:rPr>
              <a:t>Open for Questions and Discussion</a:t>
            </a:r>
          </a:p>
        </p:txBody>
      </p:sp>
      <p:sp>
        <p:nvSpPr>
          <p:cNvPr name="Freeform 15" id="15"/>
          <p:cNvSpPr/>
          <p:nvPr/>
        </p:nvSpPr>
        <p:spPr>
          <a:xfrm flipH="false" flipV="false" rot="0">
            <a:off x="10448028" y="2813510"/>
            <a:ext cx="4012827" cy="3930452"/>
          </a:xfrm>
          <a:custGeom>
            <a:avLst/>
            <a:gdLst/>
            <a:ahLst/>
            <a:cxnLst/>
            <a:rect r="r" b="b" t="t" l="l"/>
            <a:pathLst>
              <a:path h="3930452" w="4012827">
                <a:moveTo>
                  <a:pt x="0" y="0"/>
                </a:moveTo>
                <a:lnTo>
                  <a:pt x="4012827" y="0"/>
                </a:lnTo>
                <a:lnTo>
                  <a:pt x="4012827" y="3930453"/>
                </a:lnTo>
                <a:lnTo>
                  <a:pt x="0" y="3930453"/>
                </a:lnTo>
                <a:lnTo>
                  <a:pt x="0" y="0"/>
                </a:lnTo>
                <a:close/>
              </a:path>
            </a:pathLst>
          </a:custGeom>
          <a:blipFill>
            <a:blip r:embed="rId8">
              <a:alphaModFix amt="9999"/>
              <a:extLst>
                <a:ext uri="{96DAC541-7B7A-43D3-8B79-37D633B846F1}">
                  <asvg:svgBlip xmlns:asvg="http://schemas.microsoft.com/office/drawing/2016/SVG/main" r:embed="rId9"/>
                </a:ext>
              </a:extLst>
            </a:blip>
            <a:stretch>
              <a:fillRect l="0" t="0" r="0" b="0"/>
            </a:stretch>
          </a:blipFill>
        </p:spPr>
      </p:sp>
      <p:sp>
        <p:nvSpPr>
          <p:cNvPr name="TextBox 16" id="16"/>
          <p:cNvSpPr txBox="true"/>
          <p:nvPr/>
        </p:nvSpPr>
        <p:spPr>
          <a:xfrm rot="0">
            <a:off x="7309325" y="3994017"/>
            <a:ext cx="3315405" cy="1642156"/>
          </a:xfrm>
          <a:prstGeom prst="rect">
            <a:avLst/>
          </a:prstGeom>
        </p:spPr>
        <p:txBody>
          <a:bodyPr anchor="t" rtlCol="false" tIns="0" lIns="0" bIns="0" rIns="0">
            <a:spAutoFit/>
          </a:bodyPr>
          <a:lstStyle/>
          <a:p>
            <a:pPr algn="l">
              <a:lnSpc>
                <a:spcPts val="13433"/>
              </a:lnSpc>
            </a:pPr>
            <a:r>
              <a:rPr lang="en-US" sz="9595" spc="-335">
                <a:solidFill>
                  <a:srgbClr val="015438"/>
                </a:solidFill>
                <a:latin typeface="Montserrat"/>
              </a:rPr>
              <a:t>Q&amp;A</a:t>
            </a:r>
          </a:p>
        </p:txBody>
      </p:sp>
      <p:sp>
        <p:nvSpPr>
          <p:cNvPr name="TextBox 17" id="17"/>
          <p:cNvSpPr txBox="true"/>
          <p:nvPr/>
        </p:nvSpPr>
        <p:spPr>
          <a:xfrm rot="0">
            <a:off x="7309325" y="5957094"/>
            <a:ext cx="7151530" cy="2267950"/>
          </a:xfrm>
          <a:prstGeom prst="rect">
            <a:avLst/>
          </a:prstGeom>
        </p:spPr>
        <p:txBody>
          <a:bodyPr anchor="t" rtlCol="false" tIns="0" lIns="0" bIns="0" rIns="0">
            <a:spAutoFit/>
          </a:bodyPr>
          <a:lstStyle/>
          <a:p>
            <a:pPr algn="l">
              <a:lnSpc>
                <a:spcPts val="17562"/>
              </a:lnSpc>
            </a:pPr>
            <a:r>
              <a:rPr lang="en-US" sz="15822" spc="-1281">
                <a:solidFill>
                  <a:srgbClr val="015438"/>
                </a:solidFill>
                <a:latin typeface="League Spartan"/>
              </a:rPr>
              <a:t>Session</a:t>
            </a:r>
          </a:p>
        </p:txBody>
      </p:sp>
      <p:sp>
        <p:nvSpPr>
          <p:cNvPr name="Freeform 18" id="18"/>
          <p:cNvSpPr/>
          <p:nvPr/>
        </p:nvSpPr>
        <p:spPr>
          <a:xfrm flipH="false" flipV="false" rot="0">
            <a:off x="4945381" y="623236"/>
            <a:ext cx="3365331" cy="3403622"/>
          </a:xfrm>
          <a:custGeom>
            <a:avLst/>
            <a:gdLst/>
            <a:ahLst/>
            <a:cxnLst/>
            <a:rect r="r" b="b" t="t" l="l"/>
            <a:pathLst>
              <a:path h="3403622" w="3365331">
                <a:moveTo>
                  <a:pt x="0" y="0"/>
                </a:moveTo>
                <a:lnTo>
                  <a:pt x="3365332" y="0"/>
                </a:lnTo>
                <a:lnTo>
                  <a:pt x="3365332" y="3403623"/>
                </a:lnTo>
                <a:lnTo>
                  <a:pt x="0" y="3403623"/>
                </a:lnTo>
                <a:lnTo>
                  <a:pt x="0" y="0"/>
                </a:lnTo>
                <a:close/>
              </a:path>
            </a:pathLst>
          </a:custGeom>
          <a:blipFill>
            <a:blip r:embed="rId10">
              <a:alphaModFix amt="9999"/>
              <a:extLst>
                <a:ext uri="{96DAC541-7B7A-43D3-8B79-37D633B846F1}">
                  <asvg:svgBlip xmlns:asvg="http://schemas.microsoft.com/office/drawing/2016/SVG/main" r:embed="rId11"/>
                </a:ext>
              </a:extLst>
            </a:blip>
            <a:stretch>
              <a:fillRect l="0" t="0" r="0" b="0"/>
            </a:stretch>
          </a:blipFill>
        </p:spPr>
      </p:sp>
      <p:sp>
        <p:nvSpPr>
          <p:cNvPr name="Freeform 19" id="19"/>
          <p:cNvSpPr/>
          <p:nvPr/>
        </p:nvSpPr>
        <p:spPr>
          <a:xfrm flipH="false" flipV="false" rot="0">
            <a:off x="-1717959" y="1029323"/>
            <a:ext cx="8307376" cy="8307376"/>
          </a:xfrm>
          <a:custGeom>
            <a:avLst/>
            <a:gdLst/>
            <a:ahLst/>
            <a:cxnLst/>
            <a:rect r="r" b="b" t="t" l="l"/>
            <a:pathLst>
              <a:path h="8307376" w="8307376">
                <a:moveTo>
                  <a:pt x="0" y="0"/>
                </a:moveTo>
                <a:lnTo>
                  <a:pt x="8307376" y="0"/>
                </a:lnTo>
                <a:lnTo>
                  <a:pt x="8307376" y="8307376"/>
                </a:lnTo>
                <a:lnTo>
                  <a:pt x="0" y="8307376"/>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grpSp>
        <p:nvGrpSpPr>
          <p:cNvPr name="Group 20" id="20"/>
          <p:cNvGrpSpPr/>
          <p:nvPr/>
        </p:nvGrpSpPr>
        <p:grpSpPr>
          <a:xfrm rot="0">
            <a:off x="-611581" y="950301"/>
            <a:ext cx="7200998" cy="7200998"/>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4"/>
              <a:stretch>
                <a:fillRect l="-47451" t="-13306" r="-88547" b="-44026"/>
              </a:stretch>
            </a:blipFill>
            <a:ln w="76200" cap="sq">
              <a:solidFill>
                <a:srgbClr val="FFFFFF"/>
              </a:solidFill>
              <a:prstDash val="solid"/>
              <a:miter/>
            </a:ln>
          </p:spPr>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510549" y="-361652"/>
            <a:ext cx="8307335" cy="13618582"/>
          </a:xfrm>
          <a:custGeom>
            <a:avLst/>
            <a:gdLst/>
            <a:ahLst/>
            <a:cxnLst/>
            <a:rect r="r" b="b" t="t" l="l"/>
            <a:pathLst>
              <a:path h="13618582" w="8307335">
                <a:moveTo>
                  <a:pt x="0" y="0"/>
                </a:moveTo>
                <a:lnTo>
                  <a:pt x="8307335" y="0"/>
                </a:lnTo>
                <a:lnTo>
                  <a:pt x="8307335" y="13618582"/>
                </a:lnTo>
                <a:lnTo>
                  <a:pt x="0" y="136185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740189" y="1232680"/>
            <a:ext cx="5080948" cy="5138759"/>
          </a:xfrm>
          <a:custGeom>
            <a:avLst/>
            <a:gdLst/>
            <a:ahLst/>
            <a:cxnLst/>
            <a:rect r="r" b="b" t="t" l="l"/>
            <a:pathLst>
              <a:path h="5138759" w="5080948">
                <a:moveTo>
                  <a:pt x="0" y="0"/>
                </a:moveTo>
                <a:lnTo>
                  <a:pt x="5080947" y="0"/>
                </a:lnTo>
                <a:lnTo>
                  <a:pt x="5080947" y="5138759"/>
                </a:lnTo>
                <a:lnTo>
                  <a:pt x="0" y="5138759"/>
                </a:lnTo>
                <a:lnTo>
                  <a:pt x="0" y="0"/>
                </a:lnTo>
                <a:close/>
              </a:path>
            </a:pathLst>
          </a:custGeom>
          <a:blipFill>
            <a:blip r:embed="rId4">
              <a:alphaModFix amt="9999"/>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true" flipV="false" rot="0">
            <a:off x="10433951" y="2729882"/>
            <a:ext cx="6553493" cy="6553493"/>
          </a:xfrm>
          <a:custGeom>
            <a:avLst/>
            <a:gdLst/>
            <a:ahLst/>
            <a:cxnLst/>
            <a:rect r="r" b="b" t="t" l="l"/>
            <a:pathLst>
              <a:path h="6553493" w="6553493">
                <a:moveTo>
                  <a:pt x="6553493" y="0"/>
                </a:moveTo>
                <a:lnTo>
                  <a:pt x="0" y="0"/>
                </a:lnTo>
                <a:lnTo>
                  <a:pt x="0" y="6553493"/>
                </a:lnTo>
                <a:lnTo>
                  <a:pt x="6553493" y="6553493"/>
                </a:lnTo>
                <a:lnTo>
                  <a:pt x="6553493"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10433951" y="2548198"/>
            <a:ext cx="5680697" cy="5680697"/>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8"/>
              <a:stretch>
                <a:fillRect l="-56323" t="-3921" r="-7004" b="-4963"/>
              </a:stretch>
            </a:blipFill>
            <a:ln w="76200" cap="sq">
              <a:solidFill>
                <a:srgbClr val="FFFFFF"/>
              </a:solidFill>
              <a:prstDash val="solid"/>
              <a:miter/>
            </a:ln>
          </p:spPr>
        </p:sp>
      </p:grpSp>
      <p:sp>
        <p:nvSpPr>
          <p:cNvPr name="Freeform 7" id="7"/>
          <p:cNvSpPr/>
          <p:nvPr/>
        </p:nvSpPr>
        <p:spPr>
          <a:xfrm flipH="false" flipV="false" rot="0">
            <a:off x="2110243" y="1180608"/>
            <a:ext cx="386222" cy="496483"/>
          </a:xfrm>
          <a:custGeom>
            <a:avLst/>
            <a:gdLst/>
            <a:ahLst/>
            <a:cxnLst/>
            <a:rect r="r" b="b" t="t" l="l"/>
            <a:pathLst>
              <a:path h="496483" w="386222">
                <a:moveTo>
                  <a:pt x="0" y="0"/>
                </a:moveTo>
                <a:lnTo>
                  <a:pt x="386223" y="0"/>
                </a:lnTo>
                <a:lnTo>
                  <a:pt x="386223" y="496483"/>
                </a:lnTo>
                <a:lnTo>
                  <a:pt x="0" y="49648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8" id="8"/>
          <p:cNvSpPr txBox="true"/>
          <p:nvPr/>
        </p:nvSpPr>
        <p:spPr>
          <a:xfrm rot="0">
            <a:off x="2713697" y="1258356"/>
            <a:ext cx="3334410" cy="437785"/>
          </a:xfrm>
          <a:prstGeom prst="rect">
            <a:avLst/>
          </a:prstGeom>
        </p:spPr>
        <p:txBody>
          <a:bodyPr anchor="t" rtlCol="false" tIns="0" lIns="0" bIns="0" rIns="0">
            <a:spAutoFit/>
          </a:bodyPr>
          <a:lstStyle/>
          <a:p>
            <a:pPr algn="l">
              <a:lnSpc>
                <a:spcPts val="3660"/>
              </a:lnSpc>
            </a:pPr>
            <a:r>
              <a:rPr lang="en-US" sz="2614">
                <a:solidFill>
                  <a:srgbClr val="015438"/>
                </a:solidFill>
                <a:latin typeface="Montserrat"/>
              </a:rPr>
              <a:t>Green Points</a:t>
            </a:r>
          </a:p>
        </p:txBody>
      </p:sp>
      <p:sp>
        <p:nvSpPr>
          <p:cNvPr name="TextBox 9" id="9"/>
          <p:cNvSpPr txBox="true"/>
          <p:nvPr/>
        </p:nvSpPr>
        <p:spPr>
          <a:xfrm rot="0">
            <a:off x="2110243" y="2032888"/>
            <a:ext cx="8514583" cy="2216318"/>
          </a:xfrm>
          <a:prstGeom prst="rect">
            <a:avLst/>
          </a:prstGeom>
        </p:spPr>
        <p:txBody>
          <a:bodyPr anchor="t" rtlCol="false" tIns="0" lIns="0" bIns="0" rIns="0">
            <a:spAutoFit/>
          </a:bodyPr>
          <a:lstStyle/>
          <a:p>
            <a:pPr algn="l">
              <a:lnSpc>
                <a:spcPts val="18152"/>
              </a:lnSpc>
            </a:pPr>
            <a:r>
              <a:rPr lang="en-US" sz="12966" spc="-1050">
                <a:solidFill>
                  <a:srgbClr val="015438"/>
                </a:solidFill>
                <a:latin typeface="League Spartan"/>
              </a:rPr>
              <a:t>Thank You</a:t>
            </a:r>
          </a:p>
        </p:txBody>
      </p:sp>
      <p:sp>
        <p:nvSpPr>
          <p:cNvPr name="Freeform 10" id="10"/>
          <p:cNvSpPr/>
          <p:nvPr/>
        </p:nvSpPr>
        <p:spPr>
          <a:xfrm flipH="false" flipV="false" rot="0">
            <a:off x="4746791" y="8429041"/>
            <a:ext cx="451408" cy="451408"/>
          </a:xfrm>
          <a:custGeom>
            <a:avLst/>
            <a:gdLst/>
            <a:ahLst/>
            <a:cxnLst/>
            <a:rect r="r" b="b" t="t" l="l"/>
            <a:pathLst>
              <a:path h="451408" w="451408">
                <a:moveTo>
                  <a:pt x="0" y="0"/>
                </a:moveTo>
                <a:lnTo>
                  <a:pt x="451408" y="0"/>
                </a:lnTo>
                <a:lnTo>
                  <a:pt x="451408" y="451409"/>
                </a:lnTo>
                <a:lnTo>
                  <a:pt x="0" y="451409"/>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1" id="11"/>
          <p:cNvSpPr/>
          <p:nvPr/>
        </p:nvSpPr>
        <p:spPr>
          <a:xfrm flipH="false" flipV="false" rot="0">
            <a:off x="6232161" y="5388547"/>
            <a:ext cx="3365864" cy="3296770"/>
          </a:xfrm>
          <a:custGeom>
            <a:avLst/>
            <a:gdLst/>
            <a:ahLst/>
            <a:cxnLst/>
            <a:rect r="r" b="b" t="t" l="l"/>
            <a:pathLst>
              <a:path h="3296770" w="3365864">
                <a:moveTo>
                  <a:pt x="0" y="0"/>
                </a:moveTo>
                <a:lnTo>
                  <a:pt x="3365864" y="0"/>
                </a:lnTo>
                <a:lnTo>
                  <a:pt x="3365864" y="3296770"/>
                </a:lnTo>
                <a:lnTo>
                  <a:pt x="0" y="3296770"/>
                </a:lnTo>
                <a:lnTo>
                  <a:pt x="0" y="0"/>
                </a:lnTo>
                <a:close/>
              </a:path>
            </a:pathLst>
          </a:custGeom>
          <a:blipFill>
            <a:blip r:embed="rId13">
              <a:alphaModFix amt="9999"/>
              <a:extLst>
                <a:ext uri="{96DAC541-7B7A-43D3-8B79-37D633B846F1}">
                  <asvg:svgBlip xmlns:asvg="http://schemas.microsoft.com/office/drawing/2016/SVG/main" r:embed="rId14"/>
                </a:ext>
              </a:extLst>
            </a:blip>
            <a:stretch>
              <a:fillRect l="0" t="0" r="0" b="0"/>
            </a:stretch>
          </a:blipFill>
        </p:spPr>
      </p:sp>
      <p:sp>
        <p:nvSpPr>
          <p:cNvPr name="Freeform 12" id="12"/>
          <p:cNvSpPr/>
          <p:nvPr/>
        </p:nvSpPr>
        <p:spPr>
          <a:xfrm flipH="false" flipV="false" rot="0">
            <a:off x="4355947" y="6006629"/>
            <a:ext cx="378788" cy="82851"/>
          </a:xfrm>
          <a:custGeom>
            <a:avLst/>
            <a:gdLst/>
            <a:ahLst/>
            <a:cxnLst/>
            <a:rect r="r" b="b" t="t" l="l"/>
            <a:pathLst>
              <a:path h="82851" w="378788">
                <a:moveTo>
                  <a:pt x="0" y="0"/>
                </a:moveTo>
                <a:lnTo>
                  <a:pt x="378788" y="0"/>
                </a:lnTo>
                <a:lnTo>
                  <a:pt x="378788" y="82851"/>
                </a:lnTo>
                <a:lnTo>
                  <a:pt x="0" y="82851"/>
                </a:lnTo>
                <a:lnTo>
                  <a:pt x="0" y="0"/>
                </a:lnTo>
                <a:close/>
              </a:path>
            </a:pathLst>
          </a:custGeom>
          <a:blipFill>
            <a:blip r:embed="rId15">
              <a:extLst>
                <a:ext uri="{96DAC541-7B7A-43D3-8B79-37D633B846F1}">
                  <asvg:svgBlip xmlns:asvg="http://schemas.microsoft.com/office/drawing/2016/SVG/main" r:embed="rId16"/>
                </a:ext>
              </a:extLst>
            </a:blip>
            <a:stretch>
              <a:fillRect l="0" t="-151970" r="-621009" b="-1346787"/>
            </a:stretch>
          </a:blipFill>
        </p:spPr>
      </p:sp>
      <p:sp>
        <p:nvSpPr>
          <p:cNvPr name="Freeform 13" id="13"/>
          <p:cNvSpPr/>
          <p:nvPr/>
        </p:nvSpPr>
        <p:spPr>
          <a:xfrm flipH="false" flipV="false" rot="0">
            <a:off x="11341749" y="1321287"/>
            <a:ext cx="378788" cy="82851"/>
          </a:xfrm>
          <a:custGeom>
            <a:avLst/>
            <a:gdLst/>
            <a:ahLst/>
            <a:cxnLst/>
            <a:rect r="r" b="b" t="t" l="l"/>
            <a:pathLst>
              <a:path h="82851" w="378788">
                <a:moveTo>
                  <a:pt x="0" y="0"/>
                </a:moveTo>
                <a:lnTo>
                  <a:pt x="378788" y="0"/>
                </a:lnTo>
                <a:lnTo>
                  <a:pt x="378788" y="82851"/>
                </a:lnTo>
                <a:lnTo>
                  <a:pt x="0" y="82851"/>
                </a:lnTo>
                <a:lnTo>
                  <a:pt x="0" y="0"/>
                </a:lnTo>
                <a:close/>
              </a:path>
            </a:pathLst>
          </a:custGeom>
          <a:blipFill>
            <a:blip r:embed="rId15">
              <a:extLst>
                <a:ext uri="{96DAC541-7B7A-43D3-8B79-37D633B846F1}">
                  <asvg:svgBlip xmlns:asvg="http://schemas.microsoft.com/office/drawing/2016/SVG/main" r:embed="rId16"/>
                </a:ext>
              </a:extLst>
            </a:blip>
            <a:stretch>
              <a:fillRect l="0" t="-151970" r="-621009" b="-1346787"/>
            </a:stretch>
          </a:blipFill>
        </p:spPr>
      </p:sp>
      <p:sp>
        <p:nvSpPr>
          <p:cNvPr name="Freeform 14" id="14"/>
          <p:cNvSpPr/>
          <p:nvPr/>
        </p:nvSpPr>
        <p:spPr>
          <a:xfrm flipH="false" flipV="false" rot="0">
            <a:off x="4355947" y="6138903"/>
            <a:ext cx="378788" cy="82851"/>
          </a:xfrm>
          <a:custGeom>
            <a:avLst/>
            <a:gdLst/>
            <a:ahLst/>
            <a:cxnLst/>
            <a:rect r="r" b="b" t="t" l="l"/>
            <a:pathLst>
              <a:path h="82851" w="378788">
                <a:moveTo>
                  <a:pt x="0" y="0"/>
                </a:moveTo>
                <a:lnTo>
                  <a:pt x="378788" y="0"/>
                </a:lnTo>
                <a:lnTo>
                  <a:pt x="378788" y="82850"/>
                </a:lnTo>
                <a:lnTo>
                  <a:pt x="0" y="82850"/>
                </a:lnTo>
                <a:lnTo>
                  <a:pt x="0" y="0"/>
                </a:lnTo>
                <a:close/>
              </a:path>
            </a:pathLst>
          </a:custGeom>
          <a:blipFill>
            <a:blip r:embed="rId15">
              <a:extLst>
                <a:ext uri="{96DAC541-7B7A-43D3-8B79-37D633B846F1}">
                  <asvg:svgBlip xmlns:asvg="http://schemas.microsoft.com/office/drawing/2016/SVG/main" r:embed="rId16"/>
                </a:ext>
              </a:extLst>
            </a:blip>
            <a:stretch>
              <a:fillRect l="0" t="-151970" r="-621009" b="-1346787"/>
            </a:stretch>
          </a:blipFill>
        </p:spPr>
      </p:sp>
      <p:sp>
        <p:nvSpPr>
          <p:cNvPr name="Freeform 15" id="15"/>
          <p:cNvSpPr/>
          <p:nvPr/>
        </p:nvSpPr>
        <p:spPr>
          <a:xfrm flipH="false" flipV="false" rot="0">
            <a:off x="11341749" y="1453561"/>
            <a:ext cx="378788" cy="82851"/>
          </a:xfrm>
          <a:custGeom>
            <a:avLst/>
            <a:gdLst/>
            <a:ahLst/>
            <a:cxnLst/>
            <a:rect r="r" b="b" t="t" l="l"/>
            <a:pathLst>
              <a:path h="82851" w="378788">
                <a:moveTo>
                  <a:pt x="0" y="0"/>
                </a:moveTo>
                <a:lnTo>
                  <a:pt x="378788" y="0"/>
                </a:lnTo>
                <a:lnTo>
                  <a:pt x="378788" y="82851"/>
                </a:lnTo>
                <a:lnTo>
                  <a:pt x="0" y="82851"/>
                </a:lnTo>
                <a:lnTo>
                  <a:pt x="0" y="0"/>
                </a:lnTo>
                <a:close/>
              </a:path>
            </a:pathLst>
          </a:custGeom>
          <a:blipFill>
            <a:blip r:embed="rId15">
              <a:extLst>
                <a:ext uri="{96DAC541-7B7A-43D3-8B79-37D633B846F1}">
                  <asvg:svgBlip xmlns:asvg="http://schemas.microsoft.com/office/drawing/2016/SVG/main" r:embed="rId16"/>
                </a:ext>
              </a:extLst>
            </a:blip>
            <a:stretch>
              <a:fillRect l="0" t="-151970" r="-621009" b="-1346787"/>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3473837" y="1343722"/>
            <a:ext cx="386222" cy="496483"/>
          </a:xfrm>
          <a:custGeom>
            <a:avLst/>
            <a:gdLst/>
            <a:ahLst/>
            <a:cxnLst/>
            <a:rect r="r" b="b" t="t" l="l"/>
            <a:pathLst>
              <a:path h="496483" w="386222">
                <a:moveTo>
                  <a:pt x="0" y="0"/>
                </a:moveTo>
                <a:lnTo>
                  <a:pt x="386222" y="0"/>
                </a:lnTo>
                <a:lnTo>
                  <a:pt x="386222" y="496483"/>
                </a:lnTo>
                <a:lnTo>
                  <a:pt x="0" y="4964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10739807" y="6581301"/>
            <a:ext cx="2927141" cy="2960446"/>
          </a:xfrm>
          <a:custGeom>
            <a:avLst/>
            <a:gdLst/>
            <a:ahLst/>
            <a:cxnLst/>
            <a:rect r="r" b="b" t="t" l="l"/>
            <a:pathLst>
              <a:path h="2960446" w="2927141">
                <a:moveTo>
                  <a:pt x="2927141" y="2960446"/>
                </a:moveTo>
                <a:lnTo>
                  <a:pt x="0" y="2960446"/>
                </a:lnTo>
                <a:lnTo>
                  <a:pt x="0" y="0"/>
                </a:lnTo>
                <a:lnTo>
                  <a:pt x="2927141" y="0"/>
                </a:lnTo>
                <a:lnTo>
                  <a:pt x="2927141" y="2960446"/>
                </a:lnTo>
                <a:close/>
              </a:path>
            </a:pathLst>
          </a:custGeom>
          <a:blipFill>
            <a:blip r:embed="rId4">
              <a:alphaModFix amt="9999"/>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0628750" y="1183775"/>
            <a:ext cx="1667205" cy="1632981"/>
          </a:xfrm>
          <a:custGeom>
            <a:avLst/>
            <a:gdLst/>
            <a:ahLst/>
            <a:cxnLst/>
            <a:rect r="r" b="b" t="t" l="l"/>
            <a:pathLst>
              <a:path h="1632981" w="1667205">
                <a:moveTo>
                  <a:pt x="0" y="0"/>
                </a:moveTo>
                <a:lnTo>
                  <a:pt x="1667205" y="0"/>
                </a:lnTo>
                <a:lnTo>
                  <a:pt x="1667205" y="1632981"/>
                </a:lnTo>
                <a:lnTo>
                  <a:pt x="0" y="1632981"/>
                </a:lnTo>
                <a:lnTo>
                  <a:pt x="0" y="0"/>
                </a:lnTo>
                <a:close/>
              </a:path>
            </a:pathLst>
          </a:custGeom>
          <a:blipFill>
            <a:blip r:embed="rId6">
              <a:alphaModFix amt="9999"/>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11030935" y="2535290"/>
            <a:ext cx="6028502" cy="6028502"/>
          </a:xfrm>
          <a:custGeom>
            <a:avLst/>
            <a:gdLst/>
            <a:ahLst/>
            <a:cxnLst/>
            <a:rect r="r" b="b" t="t" l="l"/>
            <a:pathLst>
              <a:path h="6028502" w="6028502">
                <a:moveTo>
                  <a:pt x="0" y="0"/>
                </a:moveTo>
                <a:lnTo>
                  <a:pt x="6028502" y="0"/>
                </a:lnTo>
                <a:lnTo>
                  <a:pt x="6028502" y="6028501"/>
                </a:lnTo>
                <a:lnTo>
                  <a:pt x="0" y="6028501"/>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6" id="6"/>
          <p:cNvGrpSpPr/>
          <p:nvPr/>
        </p:nvGrpSpPr>
        <p:grpSpPr>
          <a:xfrm rot="0">
            <a:off x="11833813" y="2477945"/>
            <a:ext cx="5225625" cy="5225625"/>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0"/>
              <a:stretch>
                <a:fillRect l="-25409" t="0" r="-25409" b="0"/>
              </a:stretch>
            </a:blipFill>
            <a:ln w="76200" cap="sq">
              <a:solidFill>
                <a:srgbClr val="FFFFFF"/>
              </a:solidFill>
              <a:prstDash val="solid"/>
              <a:miter/>
            </a:ln>
          </p:spPr>
        </p:sp>
      </p:grpSp>
      <p:grpSp>
        <p:nvGrpSpPr>
          <p:cNvPr name="Group 8" id="8"/>
          <p:cNvGrpSpPr/>
          <p:nvPr/>
        </p:nvGrpSpPr>
        <p:grpSpPr>
          <a:xfrm rot="0">
            <a:off x="3525200" y="5143500"/>
            <a:ext cx="6278647" cy="1763420"/>
            <a:chOff x="0" y="0"/>
            <a:chExt cx="1665840" cy="467868"/>
          </a:xfrm>
        </p:grpSpPr>
        <p:sp>
          <p:nvSpPr>
            <p:cNvPr name="Freeform 9" id="9"/>
            <p:cNvSpPr/>
            <p:nvPr/>
          </p:nvSpPr>
          <p:spPr>
            <a:xfrm flipH="false" flipV="false" rot="0">
              <a:off x="0" y="0"/>
              <a:ext cx="1665840" cy="467868"/>
            </a:xfrm>
            <a:custGeom>
              <a:avLst/>
              <a:gdLst/>
              <a:ahLst/>
              <a:cxnLst/>
              <a:rect r="r" b="b" t="t" l="l"/>
              <a:pathLst>
                <a:path h="467868" w="1665840">
                  <a:moveTo>
                    <a:pt x="62886" y="0"/>
                  </a:moveTo>
                  <a:lnTo>
                    <a:pt x="1602955" y="0"/>
                  </a:lnTo>
                  <a:cubicBezTo>
                    <a:pt x="1619633" y="0"/>
                    <a:pt x="1635628" y="6625"/>
                    <a:pt x="1647422" y="18419"/>
                  </a:cubicBezTo>
                  <a:cubicBezTo>
                    <a:pt x="1659215" y="30212"/>
                    <a:pt x="1665840" y="46207"/>
                    <a:pt x="1665840" y="62886"/>
                  </a:cubicBezTo>
                  <a:lnTo>
                    <a:pt x="1665840" y="404982"/>
                  </a:lnTo>
                  <a:cubicBezTo>
                    <a:pt x="1665840" y="421660"/>
                    <a:pt x="1659215" y="437656"/>
                    <a:pt x="1647422" y="449449"/>
                  </a:cubicBezTo>
                  <a:cubicBezTo>
                    <a:pt x="1635628" y="461242"/>
                    <a:pt x="1619633" y="467868"/>
                    <a:pt x="1602955" y="467868"/>
                  </a:cubicBezTo>
                  <a:lnTo>
                    <a:pt x="62886" y="467868"/>
                  </a:lnTo>
                  <a:cubicBezTo>
                    <a:pt x="46207" y="467868"/>
                    <a:pt x="30212" y="461242"/>
                    <a:pt x="18419" y="449449"/>
                  </a:cubicBezTo>
                  <a:cubicBezTo>
                    <a:pt x="6625" y="437656"/>
                    <a:pt x="0" y="421660"/>
                    <a:pt x="0" y="404982"/>
                  </a:cubicBezTo>
                  <a:lnTo>
                    <a:pt x="0" y="62886"/>
                  </a:lnTo>
                  <a:cubicBezTo>
                    <a:pt x="0" y="46207"/>
                    <a:pt x="6625" y="30212"/>
                    <a:pt x="18419" y="18419"/>
                  </a:cubicBezTo>
                  <a:cubicBezTo>
                    <a:pt x="30212" y="6625"/>
                    <a:pt x="46207" y="0"/>
                    <a:pt x="62886" y="0"/>
                  </a:cubicBezTo>
                  <a:close/>
                </a:path>
              </a:pathLst>
            </a:custGeom>
            <a:solidFill>
              <a:srgbClr val="015438"/>
            </a:solidFill>
          </p:spPr>
        </p:sp>
        <p:sp>
          <p:nvSpPr>
            <p:cNvPr name="TextBox 10" id="10"/>
            <p:cNvSpPr txBox="true"/>
            <p:nvPr/>
          </p:nvSpPr>
          <p:spPr>
            <a:xfrm>
              <a:off x="0" y="-47625"/>
              <a:ext cx="1665840" cy="515493"/>
            </a:xfrm>
            <a:prstGeom prst="rect">
              <a:avLst/>
            </a:prstGeom>
          </p:spPr>
          <p:txBody>
            <a:bodyPr anchor="ctr" rtlCol="false" tIns="50800" lIns="50800" bIns="50800" rIns="50800"/>
            <a:lstStyle/>
            <a:p>
              <a:pPr algn="ctr">
                <a:lnSpc>
                  <a:spcPts val="3660"/>
                </a:lnSpc>
              </a:pPr>
            </a:p>
          </p:txBody>
        </p:sp>
      </p:grpSp>
      <p:grpSp>
        <p:nvGrpSpPr>
          <p:cNvPr name="Group 11" id="11"/>
          <p:cNvGrpSpPr/>
          <p:nvPr/>
        </p:nvGrpSpPr>
        <p:grpSpPr>
          <a:xfrm rot="0">
            <a:off x="-2583392" y="-87734"/>
            <a:ext cx="5386205" cy="10462468"/>
            <a:chOff x="0" y="0"/>
            <a:chExt cx="1418589" cy="2755547"/>
          </a:xfrm>
        </p:grpSpPr>
        <p:sp>
          <p:nvSpPr>
            <p:cNvPr name="Freeform 12" id="12"/>
            <p:cNvSpPr/>
            <p:nvPr/>
          </p:nvSpPr>
          <p:spPr>
            <a:xfrm flipH="false" flipV="false" rot="0">
              <a:off x="0" y="0"/>
              <a:ext cx="1418589" cy="2755547"/>
            </a:xfrm>
            <a:custGeom>
              <a:avLst/>
              <a:gdLst/>
              <a:ahLst/>
              <a:cxnLst/>
              <a:rect r="r" b="b" t="t" l="l"/>
              <a:pathLst>
                <a:path h="2755547" w="1418589">
                  <a:moveTo>
                    <a:pt x="143736" y="0"/>
                  </a:moveTo>
                  <a:lnTo>
                    <a:pt x="1274853" y="0"/>
                  </a:lnTo>
                  <a:cubicBezTo>
                    <a:pt x="1354236" y="0"/>
                    <a:pt x="1418589" y="64353"/>
                    <a:pt x="1418589" y="143736"/>
                  </a:cubicBezTo>
                  <a:lnTo>
                    <a:pt x="1418589" y="2611811"/>
                  </a:lnTo>
                  <a:cubicBezTo>
                    <a:pt x="1418589" y="2649932"/>
                    <a:pt x="1403446" y="2686492"/>
                    <a:pt x="1376490" y="2713448"/>
                  </a:cubicBezTo>
                  <a:cubicBezTo>
                    <a:pt x="1349534" y="2740403"/>
                    <a:pt x="1312974" y="2755547"/>
                    <a:pt x="1274853" y="2755547"/>
                  </a:cubicBezTo>
                  <a:lnTo>
                    <a:pt x="143736" y="2755547"/>
                  </a:lnTo>
                  <a:cubicBezTo>
                    <a:pt x="105615" y="2755547"/>
                    <a:pt x="69055" y="2740403"/>
                    <a:pt x="42099" y="2713448"/>
                  </a:cubicBezTo>
                  <a:cubicBezTo>
                    <a:pt x="15144" y="2686492"/>
                    <a:pt x="0" y="2649932"/>
                    <a:pt x="0" y="2611811"/>
                  </a:cubicBezTo>
                  <a:lnTo>
                    <a:pt x="0" y="143736"/>
                  </a:lnTo>
                  <a:cubicBezTo>
                    <a:pt x="0" y="105615"/>
                    <a:pt x="15144" y="69055"/>
                    <a:pt x="42099" y="42099"/>
                  </a:cubicBezTo>
                  <a:cubicBezTo>
                    <a:pt x="69055" y="15144"/>
                    <a:pt x="105615" y="0"/>
                    <a:pt x="143736" y="0"/>
                  </a:cubicBezTo>
                  <a:close/>
                </a:path>
              </a:pathLst>
            </a:custGeom>
            <a:solidFill>
              <a:srgbClr val="7BB401"/>
            </a:solidFill>
          </p:spPr>
        </p:sp>
        <p:sp>
          <p:nvSpPr>
            <p:cNvPr name="TextBox 13" id="13"/>
            <p:cNvSpPr txBox="true"/>
            <p:nvPr/>
          </p:nvSpPr>
          <p:spPr>
            <a:xfrm>
              <a:off x="0" y="-47625"/>
              <a:ext cx="1418589" cy="2803172"/>
            </a:xfrm>
            <a:prstGeom prst="rect">
              <a:avLst/>
            </a:prstGeom>
          </p:spPr>
          <p:txBody>
            <a:bodyPr anchor="ctr" rtlCol="false" tIns="50800" lIns="50800" bIns="50800" rIns="50800"/>
            <a:lstStyle/>
            <a:p>
              <a:pPr algn="ctr">
                <a:lnSpc>
                  <a:spcPts val="3660"/>
                </a:lnSpc>
              </a:pPr>
            </a:p>
          </p:txBody>
        </p:sp>
      </p:grpSp>
      <p:sp>
        <p:nvSpPr>
          <p:cNvPr name="Freeform 14" id="14"/>
          <p:cNvSpPr/>
          <p:nvPr/>
        </p:nvSpPr>
        <p:spPr>
          <a:xfrm flipH="false" flipV="false" rot="5400000">
            <a:off x="-6353101" y="3040238"/>
            <a:ext cx="12944674" cy="4595359"/>
          </a:xfrm>
          <a:custGeom>
            <a:avLst/>
            <a:gdLst/>
            <a:ahLst/>
            <a:cxnLst/>
            <a:rect r="r" b="b" t="t" l="l"/>
            <a:pathLst>
              <a:path h="4595359" w="12944674">
                <a:moveTo>
                  <a:pt x="0" y="0"/>
                </a:moveTo>
                <a:lnTo>
                  <a:pt x="12944674" y="0"/>
                </a:lnTo>
                <a:lnTo>
                  <a:pt x="12944674" y="4595360"/>
                </a:lnTo>
                <a:lnTo>
                  <a:pt x="0" y="459536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5" id="15"/>
          <p:cNvSpPr/>
          <p:nvPr/>
        </p:nvSpPr>
        <p:spPr>
          <a:xfrm flipH="false" flipV="false" rot="0">
            <a:off x="1661773" y="1958840"/>
            <a:ext cx="378788" cy="82851"/>
          </a:xfrm>
          <a:custGeom>
            <a:avLst/>
            <a:gdLst/>
            <a:ahLst/>
            <a:cxnLst/>
            <a:rect r="r" b="b" t="t" l="l"/>
            <a:pathLst>
              <a:path h="82851" w="378788">
                <a:moveTo>
                  <a:pt x="0" y="0"/>
                </a:moveTo>
                <a:lnTo>
                  <a:pt x="378788" y="0"/>
                </a:lnTo>
                <a:lnTo>
                  <a:pt x="378788" y="82851"/>
                </a:lnTo>
                <a:lnTo>
                  <a:pt x="0" y="82851"/>
                </a:lnTo>
                <a:lnTo>
                  <a:pt x="0" y="0"/>
                </a:lnTo>
                <a:close/>
              </a:path>
            </a:pathLst>
          </a:custGeom>
          <a:blipFill>
            <a:blip r:embed="rId13">
              <a:extLst>
                <a:ext uri="{96DAC541-7B7A-43D3-8B79-37D633B846F1}">
                  <asvg:svgBlip xmlns:asvg="http://schemas.microsoft.com/office/drawing/2016/SVG/main" r:embed="rId14"/>
                </a:ext>
              </a:extLst>
            </a:blip>
            <a:stretch>
              <a:fillRect l="0" t="-151970" r="-621009" b="-1346787"/>
            </a:stretch>
          </a:blipFill>
        </p:spPr>
      </p:sp>
      <p:sp>
        <p:nvSpPr>
          <p:cNvPr name="Freeform 16" id="16"/>
          <p:cNvSpPr/>
          <p:nvPr/>
        </p:nvSpPr>
        <p:spPr>
          <a:xfrm flipH="false" flipV="false" rot="0">
            <a:off x="1661773" y="2091114"/>
            <a:ext cx="378788" cy="82851"/>
          </a:xfrm>
          <a:custGeom>
            <a:avLst/>
            <a:gdLst/>
            <a:ahLst/>
            <a:cxnLst/>
            <a:rect r="r" b="b" t="t" l="l"/>
            <a:pathLst>
              <a:path h="82851" w="378788">
                <a:moveTo>
                  <a:pt x="0" y="0"/>
                </a:moveTo>
                <a:lnTo>
                  <a:pt x="378788" y="0"/>
                </a:lnTo>
                <a:lnTo>
                  <a:pt x="378788" y="82851"/>
                </a:lnTo>
                <a:lnTo>
                  <a:pt x="0" y="82851"/>
                </a:lnTo>
                <a:lnTo>
                  <a:pt x="0" y="0"/>
                </a:lnTo>
                <a:close/>
              </a:path>
            </a:pathLst>
          </a:custGeom>
          <a:blipFill>
            <a:blip r:embed="rId13">
              <a:extLst>
                <a:ext uri="{96DAC541-7B7A-43D3-8B79-37D633B846F1}">
                  <asvg:svgBlip xmlns:asvg="http://schemas.microsoft.com/office/drawing/2016/SVG/main" r:embed="rId14"/>
                </a:ext>
              </a:extLst>
            </a:blip>
            <a:stretch>
              <a:fillRect l="0" t="-151970" r="-621009" b="-1346787"/>
            </a:stretch>
          </a:blipFill>
        </p:spPr>
      </p:sp>
      <p:sp>
        <p:nvSpPr>
          <p:cNvPr name="TextBox 17" id="17"/>
          <p:cNvSpPr txBox="true"/>
          <p:nvPr/>
        </p:nvSpPr>
        <p:spPr>
          <a:xfrm rot="0">
            <a:off x="14077290" y="1421470"/>
            <a:ext cx="3334410" cy="437785"/>
          </a:xfrm>
          <a:prstGeom prst="rect">
            <a:avLst/>
          </a:prstGeom>
        </p:spPr>
        <p:txBody>
          <a:bodyPr anchor="t" rtlCol="false" tIns="0" lIns="0" bIns="0" rIns="0">
            <a:spAutoFit/>
          </a:bodyPr>
          <a:lstStyle/>
          <a:p>
            <a:pPr algn="l">
              <a:lnSpc>
                <a:spcPts val="3660"/>
              </a:lnSpc>
            </a:pPr>
            <a:r>
              <a:rPr lang="en-US" sz="2614">
                <a:solidFill>
                  <a:srgbClr val="015438"/>
                </a:solidFill>
                <a:latin typeface="Montserrat"/>
              </a:rPr>
              <a:t>Green Points</a:t>
            </a:r>
          </a:p>
        </p:txBody>
      </p:sp>
      <p:sp>
        <p:nvSpPr>
          <p:cNvPr name="TextBox 18" id="18"/>
          <p:cNvSpPr txBox="true"/>
          <p:nvPr/>
        </p:nvSpPr>
        <p:spPr>
          <a:xfrm rot="0">
            <a:off x="3439038" y="7524662"/>
            <a:ext cx="6278647" cy="1700064"/>
          </a:xfrm>
          <a:prstGeom prst="rect">
            <a:avLst/>
          </a:prstGeom>
        </p:spPr>
        <p:txBody>
          <a:bodyPr anchor="t" rtlCol="false" tIns="0" lIns="0" bIns="0" rIns="0">
            <a:spAutoFit/>
          </a:bodyPr>
          <a:lstStyle/>
          <a:p>
            <a:pPr algn="just">
              <a:lnSpc>
                <a:spcPts val="3420"/>
              </a:lnSpc>
            </a:pPr>
            <a:r>
              <a:rPr lang="en-US" sz="2443">
                <a:solidFill>
                  <a:srgbClr val="015438"/>
                </a:solidFill>
                <a:latin typeface="Montserrat Bold"/>
              </a:rPr>
              <a:t>Local Kebele farmer coordinators </a:t>
            </a:r>
            <a:r>
              <a:rPr lang="en-US" sz="2443">
                <a:solidFill>
                  <a:srgbClr val="015438"/>
                </a:solidFill>
                <a:latin typeface="Montserrat"/>
              </a:rPr>
              <a:t>also faced issues with the manual process of collecting, organizing, and analyzing data</a:t>
            </a:r>
          </a:p>
        </p:txBody>
      </p:sp>
      <p:sp>
        <p:nvSpPr>
          <p:cNvPr name="TextBox 19" id="19"/>
          <p:cNvSpPr txBox="true"/>
          <p:nvPr/>
        </p:nvSpPr>
        <p:spPr>
          <a:xfrm rot="0">
            <a:off x="3309869" y="2487665"/>
            <a:ext cx="6709309" cy="2172363"/>
          </a:xfrm>
          <a:prstGeom prst="rect">
            <a:avLst/>
          </a:prstGeom>
        </p:spPr>
        <p:txBody>
          <a:bodyPr anchor="t" rtlCol="false" tIns="0" lIns="0" bIns="0" rIns="0">
            <a:spAutoFit/>
          </a:bodyPr>
          <a:lstStyle/>
          <a:p>
            <a:pPr algn="l">
              <a:lnSpc>
                <a:spcPts val="3505"/>
              </a:lnSpc>
            </a:pPr>
            <a:r>
              <a:rPr lang="en-US" sz="2504">
                <a:solidFill>
                  <a:srgbClr val="015438"/>
                </a:solidFill>
                <a:latin typeface="Montserrat"/>
              </a:rPr>
              <a:t>He is a farmer in Ethiopia, and his farming strategies lack technological advancements. The lack of preparation for climate disasters also affects his agricultural production.</a:t>
            </a:r>
          </a:p>
        </p:txBody>
      </p:sp>
      <p:sp>
        <p:nvSpPr>
          <p:cNvPr name="TextBox 20" id="20"/>
          <p:cNvSpPr txBox="true"/>
          <p:nvPr/>
        </p:nvSpPr>
        <p:spPr>
          <a:xfrm rot="0">
            <a:off x="3740531" y="5524935"/>
            <a:ext cx="2285130" cy="1094352"/>
          </a:xfrm>
          <a:prstGeom prst="rect">
            <a:avLst/>
          </a:prstGeom>
        </p:spPr>
        <p:txBody>
          <a:bodyPr anchor="t" rtlCol="false" tIns="0" lIns="0" bIns="0" rIns="0">
            <a:spAutoFit/>
          </a:bodyPr>
          <a:lstStyle/>
          <a:p>
            <a:pPr algn="ctr">
              <a:lnSpc>
                <a:spcPts val="8941"/>
              </a:lnSpc>
            </a:pPr>
            <a:r>
              <a:rPr lang="en-US" sz="6386" spc="-517">
                <a:solidFill>
                  <a:srgbClr val="FFFFFF"/>
                </a:solidFill>
                <a:latin typeface="League Spartan"/>
              </a:rPr>
              <a:t>80%</a:t>
            </a:r>
          </a:p>
        </p:txBody>
      </p:sp>
      <p:sp>
        <p:nvSpPr>
          <p:cNvPr name="TextBox 21" id="21"/>
          <p:cNvSpPr txBox="true"/>
          <p:nvPr/>
        </p:nvSpPr>
        <p:spPr>
          <a:xfrm rot="0">
            <a:off x="6090530" y="5377256"/>
            <a:ext cx="3053470" cy="1204045"/>
          </a:xfrm>
          <a:prstGeom prst="rect">
            <a:avLst/>
          </a:prstGeom>
        </p:spPr>
        <p:txBody>
          <a:bodyPr anchor="t" rtlCol="false" tIns="0" lIns="0" bIns="0" rIns="0">
            <a:spAutoFit/>
          </a:bodyPr>
          <a:lstStyle/>
          <a:p>
            <a:pPr algn="l">
              <a:lnSpc>
                <a:spcPts val="3247"/>
              </a:lnSpc>
            </a:pPr>
            <a:r>
              <a:rPr lang="en-US" sz="2319">
                <a:solidFill>
                  <a:srgbClr val="FFFFFF"/>
                </a:solidFill>
                <a:latin typeface="Montserrat"/>
              </a:rPr>
              <a:t>Farmer affected by this kind of the same problem</a:t>
            </a:r>
          </a:p>
        </p:txBody>
      </p:sp>
      <p:grpSp>
        <p:nvGrpSpPr>
          <p:cNvPr name="Group 22" id="22"/>
          <p:cNvGrpSpPr/>
          <p:nvPr/>
        </p:nvGrpSpPr>
        <p:grpSpPr>
          <a:xfrm rot="0">
            <a:off x="16531473" y="8442177"/>
            <a:ext cx="816123" cy="816123"/>
            <a:chOff x="0" y="0"/>
            <a:chExt cx="812800" cy="812800"/>
          </a:xfrm>
        </p:grpSpPr>
        <p:sp>
          <p:nvSpPr>
            <p:cNvPr name="Freeform 23" id="23"/>
            <p:cNvSpPr/>
            <p:nvPr/>
          </p:nvSpPr>
          <p:spPr>
            <a:xfrm flipH="false" flipV="false" rot="0">
              <a:off x="24025" y="24025"/>
              <a:ext cx="764749" cy="764749"/>
            </a:xfrm>
            <a:custGeom>
              <a:avLst/>
              <a:gdLst/>
              <a:ahLst/>
              <a:cxnLst/>
              <a:rect r="r" b="b" t="t" l="l"/>
              <a:pathLst>
                <a:path h="764749" w="764749">
                  <a:moveTo>
                    <a:pt x="436037" y="29637"/>
                  </a:moveTo>
                  <a:lnTo>
                    <a:pt x="735113" y="328713"/>
                  </a:lnTo>
                  <a:cubicBezTo>
                    <a:pt x="764750" y="358350"/>
                    <a:pt x="764750" y="406400"/>
                    <a:pt x="735113" y="436037"/>
                  </a:cubicBezTo>
                  <a:lnTo>
                    <a:pt x="436037" y="735113"/>
                  </a:lnTo>
                  <a:cubicBezTo>
                    <a:pt x="406400" y="764750"/>
                    <a:pt x="358350" y="764750"/>
                    <a:pt x="328713" y="735113"/>
                  </a:cubicBezTo>
                  <a:lnTo>
                    <a:pt x="29637" y="436037"/>
                  </a:lnTo>
                  <a:cubicBezTo>
                    <a:pt x="0" y="406400"/>
                    <a:pt x="0" y="358350"/>
                    <a:pt x="29637" y="328713"/>
                  </a:cubicBezTo>
                  <a:lnTo>
                    <a:pt x="328713" y="29637"/>
                  </a:lnTo>
                  <a:cubicBezTo>
                    <a:pt x="358350" y="0"/>
                    <a:pt x="406400" y="0"/>
                    <a:pt x="436037" y="29637"/>
                  </a:cubicBezTo>
                  <a:close/>
                </a:path>
              </a:pathLst>
            </a:custGeom>
            <a:solidFill>
              <a:srgbClr val="015438"/>
            </a:solidFill>
          </p:spPr>
        </p:sp>
        <p:sp>
          <p:nvSpPr>
            <p:cNvPr name="TextBox 24" id="24"/>
            <p:cNvSpPr txBox="true"/>
            <p:nvPr/>
          </p:nvSpPr>
          <p:spPr>
            <a:xfrm>
              <a:off x="139700" y="92075"/>
              <a:ext cx="533400" cy="581025"/>
            </a:xfrm>
            <a:prstGeom prst="rect">
              <a:avLst/>
            </a:prstGeom>
          </p:spPr>
          <p:txBody>
            <a:bodyPr anchor="ctr" rtlCol="false" tIns="50800" lIns="50800" bIns="50800" rIns="50800"/>
            <a:lstStyle/>
            <a:p>
              <a:pPr algn="ctr">
                <a:lnSpc>
                  <a:spcPts val="3660"/>
                </a:lnSpc>
              </a:pPr>
            </a:p>
          </p:txBody>
        </p:sp>
      </p:grpSp>
      <p:sp>
        <p:nvSpPr>
          <p:cNvPr name="TextBox 25" id="25"/>
          <p:cNvSpPr txBox="true"/>
          <p:nvPr/>
        </p:nvSpPr>
        <p:spPr>
          <a:xfrm rot="0">
            <a:off x="16681648" y="8633862"/>
            <a:ext cx="515772" cy="385128"/>
          </a:xfrm>
          <a:prstGeom prst="rect">
            <a:avLst/>
          </a:prstGeom>
        </p:spPr>
        <p:txBody>
          <a:bodyPr anchor="t" rtlCol="false" tIns="0" lIns="0" bIns="0" rIns="0">
            <a:spAutoFit/>
          </a:bodyPr>
          <a:lstStyle/>
          <a:p>
            <a:pPr algn="ctr">
              <a:lnSpc>
                <a:spcPts val="3161"/>
              </a:lnSpc>
            </a:pPr>
            <a:r>
              <a:rPr lang="en-US" sz="2258">
                <a:solidFill>
                  <a:srgbClr val="FFFFFF"/>
                </a:solidFill>
                <a:latin typeface="Montserrat"/>
              </a:rPr>
              <a:t>02</a:t>
            </a:r>
          </a:p>
        </p:txBody>
      </p:sp>
      <p:sp>
        <p:nvSpPr>
          <p:cNvPr name="TextBox 26" id="26"/>
          <p:cNvSpPr txBox="true"/>
          <p:nvPr/>
        </p:nvSpPr>
        <p:spPr>
          <a:xfrm rot="0">
            <a:off x="3576786" y="624103"/>
            <a:ext cx="6277992" cy="1003087"/>
          </a:xfrm>
          <a:prstGeom prst="rect">
            <a:avLst/>
          </a:prstGeom>
        </p:spPr>
        <p:txBody>
          <a:bodyPr anchor="t" rtlCol="false" tIns="0" lIns="0" bIns="0" rIns="0">
            <a:spAutoFit/>
          </a:bodyPr>
          <a:lstStyle/>
          <a:p>
            <a:pPr algn="l">
              <a:lnSpc>
                <a:spcPts val="8236"/>
              </a:lnSpc>
            </a:pPr>
            <a:r>
              <a:rPr lang="en-US" sz="5883" spc="-476">
                <a:solidFill>
                  <a:srgbClr val="015438"/>
                </a:solidFill>
                <a:latin typeface="League Spartan"/>
              </a:rPr>
              <a:t>Meet Abrham</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133546" y="-87734"/>
            <a:ext cx="5386205" cy="10462468"/>
            <a:chOff x="0" y="0"/>
            <a:chExt cx="1418589" cy="2755547"/>
          </a:xfrm>
        </p:grpSpPr>
        <p:sp>
          <p:nvSpPr>
            <p:cNvPr name="Freeform 3" id="3"/>
            <p:cNvSpPr/>
            <p:nvPr/>
          </p:nvSpPr>
          <p:spPr>
            <a:xfrm flipH="false" flipV="false" rot="0">
              <a:off x="0" y="0"/>
              <a:ext cx="1418589" cy="2755547"/>
            </a:xfrm>
            <a:custGeom>
              <a:avLst/>
              <a:gdLst/>
              <a:ahLst/>
              <a:cxnLst/>
              <a:rect r="r" b="b" t="t" l="l"/>
              <a:pathLst>
                <a:path h="2755547" w="1418589">
                  <a:moveTo>
                    <a:pt x="143736" y="0"/>
                  </a:moveTo>
                  <a:lnTo>
                    <a:pt x="1274853" y="0"/>
                  </a:lnTo>
                  <a:cubicBezTo>
                    <a:pt x="1354236" y="0"/>
                    <a:pt x="1418589" y="64353"/>
                    <a:pt x="1418589" y="143736"/>
                  </a:cubicBezTo>
                  <a:lnTo>
                    <a:pt x="1418589" y="2611811"/>
                  </a:lnTo>
                  <a:cubicBezTo>
                    <a:pt x="1418589" y="2649932"/>
                    <a:pt x="1403446" y="2686492"/>
                    <a:pt x="1376490" y="2713448"/>
                  </a:cubicBezTo>
                  <a:cubicBezTo>
                    <a:pt x="1349534" y="2740403"/>
                    <a:pt x="1312974" y="2755547"/>
                    <a:pt x="1274853" y="2755547"/>
                  </a:cubicBezTo>
                  <a:lnTo>
                    <a:pt x="143736" y="2755547"/>
                  </a:lnTo>
                  <a:cubicBezTo>
                    <a:pt x="105615" y="2755547"/>
                    <a:pt x="69055" y="2740403"/>
                    <a:pt x="42099" y="2713448"/>
                  </a:cubicBezTo>
                  <a:cubicBezTo>
                    <a:pt x="15144" y="2686492"/>
                    <a:pt x="0" y="2649932"/>
                    <a:pt x="0" y="2611811"/>
                  </a:cubicBezTo>
                  <a:lnTo>
                    <a:pt x="0" y="143736"/>
                  </a:lnTo>
                  <a:cubicBezTo>
                    <a:pt x="0" y="105615"/>
                    <a:pt x="15144" y="69055"/>
                    <a:pt x="42099" y="42099"/>
                  </a:cubicBezTo>
                  <a:cubicBezTo>
                    <a:pt x="69055" y="15144"/>
                    <a:pt x="105615" y="0"/>
                    <a:pt x="143736" y="0"/>
                  </a:cubicBezTo>
                  <a:close/>
                </a:path>
              </a:pathLst>
            </a:custGeom>
            <a:solidFill>
              <a:srgbClr val="7BB401"/>
            </a:solidFill>
          </p:spPr>
        </p:sp>
        <p:sp>
          <p:nvSpPr>
            <p:cNvPr name="TextBox 4" id="4"/>
            <p:cNvSpPr txBox="true"/>
            <p:nvPr/>
          </p:nvSpPr>
          <p:spPr>
            <a:xfrm>
              <a:off x="0" y="-47625"/>
              <a:ext cx="1418589" cy="2803172"/>
            </a:xfrm>
            <a:prstGeom prst="rect">
              <a:avLst/>
            </a:prstGeom>
          </p:spPr>
          <p:txBody>
            <a:bodyPr anchor="ctr" rtlCol="false" tIns="50800" lIns="50800" bIns="50800" rIns="50800"/>
            <a:lstStyle/>
            <a:p>
              <a:pPr algn="ctr">
                <a:lnSpc>
                  <a:spcPts val="3660"/>
                </a:lnSpc>
              </a:pPr>
            </a:p>
          </p:txBody>
        </p:sp>
      </p:grpSp>
      <p:sp>
        <p:nvSpPr>
          <p:cNvPr name="Freeform 5" id="5"/>
          <p:cNvSpPr/>
          <p:nvPr/>
        </p:nvSpPr>
        <p:spPr>
          <a:xfrm flipH="false" flipV="true" rot="5400000">
            <a:off x="11354311" y="3040238"/>
            <a:ext cx="12944674" cy="4595359"/>
          </a:xfrm>
          <a:custGeom>
            <a:avLst/>
            <a:gdLst/>
            <a:ahLst/>
            <a:cxnLst/>
            <a:rect r="r" b="b" t="t" l="l"/>
            <a:pathLst>
              <a:path h="4595359" w="12944674">
                <a:moveTo>
                  <a:pt x="0" y="4595360"/>
                </a:moveTo>
                <a:lnTo>
                  <a:pt x="12944674" y="4595360"/>
                </a:lnTo>
                <a:lnTo>
                  <a:pt x="12944674" y="0"/>
                </a:lnTo>
                <a:lnTo>
                  <a:pt x="0" y="0"/>
                </a:lnTo>
                <a:lnTo>
                  <a:pt x="0" y="459536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6091710" y="1380829"/>
            <a:ext cx="378788" cy="82851"/>
          </a:xfrm>
          <a:custGeom>
            <a:avLst/>
            <a:gdLst/>
            <a:ahLst/>
            <a:cxnLst/>
            <a:rect r="r" b="b" t="t" l="l"/>
            <a:pathLst>
              <a:path h="82851" w="378788">
                <a:moveTo>
                  <a:pt x="0" y="0"/>
                </a:moveTo>
                <a:lnTo>
                  <a:pt x="378788" y="0"/>
                </a:lnTo>
                <a:lnTo>
                  <a:pt x="378788" y="82851"/>
                </a:lnTo>
                <a:lnTo>
                  <a:pt x="0" y="82851"/>
                </a:lnTo>
                <a:lnTo>
                  <a:pt x="0" y="0"/>
                </a:lnTo>
                <a:close/>
              </a:path>
            </a:pathLst>
          </a:custGeom>
          <a:blipFill>
            <a:blip r:embed="rId4">
              <a:extLst>
                <a:ext uri="{96DAC541-7B7A-43D3-8B79-37D633B846F1}">
                  <asvg:svgBlip xmlns:asvg="http://schemas.microsoft.com/office/drawing/2016/SVG/main" r:embed="rId5"/>
                </a:ext>
              </a:extLst>
            </a:blip>
            <a:stretch>
              <a:fillRect l="0" t="-151970" r="-621009" b="-1346787"/>
            </a:stretch>
          </a:blipFill>
        </p:spPr>
      </p:sp>
      <p:sp>
        <p:nvSpPr>
          <p:cNvPr name="Freeform 7" id="7"/>
          <p:cNvSpPr/>
          <p:nvPr/>
        </p:nvSpPr>
        <p:spPr>
          <a:xfrm flipH="false" flipV="false" rot="0">
            <a:off x="16091710" y="1513103"/>
            <a:ext cx="378788" cy="82851"/>
          </a:xfrm>
          <a:custGeom>
            <a:avLst/>
            <a:gdLst/>
            <a:ahLst/>
            <a:cxnLst/>
            <a:rect r="r" b="b" t="t" l="l"/>
            <a:pathLst>
              <a:path h="82851" w="378788">
                <a:moveTo>
                  <a:pt x="0" y="0"/>
                </a:moveTo>
                <a:lnTo>
                  <a:pt x="378788" y="0"/>
                </a:lnTo>
                <a:lnTo>
                  <a:pt x="378788" y="82851"/>
                </a:lnTo>
                <a:lnTo>
                  <a:pt x="0" y="82851"/>
                </a:lnTo>
                <a:lnTo>
                  <a:pt x="0" y="0"/>
                </a:lnTo>
                <a:close/>
              </a:path>
            </a:pathLst>
          </a:custGeom>
          <a:blipFill>
            <a:blip r:embed="rId4">
              <a:extLst>
                <a:ext uri="{96DAC541-7B7A-43D3-8B79-37D633B846F1}">
                  <asvg:svgBlip xmlns:asvg="http://schemas.microsoft.com/office/drawing/2016/SVG/main" r:embed="rId5"/>
                </a:ext>
              </a:extLst>
            </a:blip>
            <a:stretch>
              <a:fillRect l="0" t="-151970" r="-621009" b="-1346787"/>
            </a:stretch>
          </a:blipFill>
        </p:spPr>
      </p:sp>
      <p:sp>
        <p:nvSpPr>
          <p:cNvPr name="Freeform 8" id="8"/>
          <p:cNvSpPr/>
          <p:nvPr/>
        </p:nvSpPr>
        <p:spPr>
          <a:xfrm flipH="false" flipV="false" rot="0">
            <a:off x="10484892" y="1380829"/>
            <a:ext cx="386222" cy="496483"/>
          </a:xfrm>
          <a:custGeom>
            <a:avLst/>
            <a:gdLst/>
            <a:ahLst/>
            <a:cxnLst/>
            <a:rect r="r" b="b" t="t" l="l"/>
            <a:pathLst>
              <a:path h="496483" w="386222">
                <a:moveTo>
                  <a:pt x="0" y="0"/>
                </a:moveTo>
                <a:lnTo>
                  <a:pt x="386222" y="0"/>
                </a:lnTo>
                <a:lnTo>
                  <a:pt x="386222" y="496483"/>
                </a:lnTo>
                <a:lnTo>
                  <a:pt x="0" y="49648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9" id="9"/>
          <p:cNvGrpSpPr/>
          <p:nvPr/>
        </p:nvGrpSpPr>
        <p:grpSpPr>
          <a:xfrm rot="0">
            <a:off x="16531473" y="8442177"/>
            <a:ext cx="816123" cy="816123"/>
            <a:chOff x="0" y="0"/>
            <a:chExt cx="812800" cy="812800"/>
          </a:xfrm>
        </p:grpSpPr>
        <p:sp>
          <p:nvSpPr>
            <p:cNvPr name="Freeform 10" id="10"/>
            <p:cNvSpPr/>
            <p:nvPr/>
          </p:nvSpPr>
          <p:spPr>
            <a:xfrm flipH="false" flipV="false" rot="0">
              <a:off x="24025" y="24025"/>
              <a:ext cx="764749" cy="764749"/>
            </a:xfrm>
            <a:custGeom>
              <a:avLst/>
              <a:gdLst/>
              <a:ahLst/>
              <a:cxnLst/>
              <a:rect r="r" b="b" t="t" l="l"/>
              <a:pathLst>
                <a:path h="764749" w="764749">
                  <a:moveTo>
                    <a:pt x="436037" y="29637"/>
                  </a:moveTo>
                  <a:lnTo>
                    <a:pt x="735113" y="328713"/>
                  </a:lnTo>
                  <a:cubicBezTo>
                    <a:pt x="764750" y="358350"/>
                    <a:pt x="764750" y="406400"/>
                    <a:pt x="735113" y="436037"/>
                  </a:cubicBezTo>
                  <a:lnTo>
                    <a:pt x="436037" y="735113"/>
                  </a:lnTo>
                  <a:cubicBezTo>
                    <a:pt x="406400" y="764750"/>
                    <a:pt x="358350" y="764750"/>
                    <a:pt x="328713" y="735113"/>
                  </a:cubicBezTo>
                  <a:lnTo>
                    <a:pt x="29637" y="436037"/>
                  </a:lnTo>
                  <a:cubicBezTo>
                    <a:pt x="0" y="406400"/>
                    <a:pt x="0" y="358350"/>
                    <a:pt x="29637" y="328713"/>
                  </a:cubicBezTo>
                  <a:lnTo>
                    <a:pt x="328713" y="29637"/>
                  </a:lnTo>
                  <a:cubicBezTo>
                    <a:pt x="358350" y="0"/>
                    <a:pt x="406400" y="0"/>
                    <a:pt x="436037" y="29637"/>
                  </a:cubicBezTo>
                  <a:close/>
                </a:path>
              </a:pathLst>
            </a:custGeom>
            <a:solidFill>
              <a:srgbClr val="015438"/>
            </a:solidFill>
          </p:spPr>
        </p:sp>
        <p:sp>
          <p:nvSpPr>
            <p:cNvPr name="TextBox 11" id="11"/>
            <p:cNvSpPr txBox="true"/>
            <p:nvPr/>
          </p:nvSpPr>
          <p:spPr>
            <a:xfrm>
              <a:off x="139700" y="92075"/>
              <a:ext cx="533400" cy="581025"/>
            </a:xfrm>
            <a:prstGeom prst="rect">
              <a:avLst/>
            </a:prstGeom>
          </p:spPr>
          <p:txBody>
            <a:bodyPr anchor="ctr" rtlCol="false" tIns="50800" lIns="50800" bIns="50800" rIns="50800"/>
            <a:lstStyle/>
            <a:p>
              <a:pPr algn="ctr">
                <a:lnSpc>
                  <a:spcPts val="3660"/>
                </a:lnSpc>
              </a:pPr>
            </a:p>
          </p:txBody>
        </p:sp>
      </p:grpSp>
      <p:sp>
        <p:nvSpPr>
          <p:cNvPr name="Freeform 12" id="12"/>
          <p:cNvSpPr/>
          <p:nvPr/>
        </p:nvSpPr>
        <p:spPr>
          <a:xfrm flipH="false" flipV="false" rot="0">
            <a:off x="1062719" y="3822419"/>
            <a:ext cx="3949901" cy="3949901"/>
          </a:xfrm>
          <a:custGeom>
            <a:avLst/>
            <a:gdLst/>
            <a:ahLst/>
            <a:cxnLst/>
            <a:rect r="r" b="b" t="t" l="l"/>
            <a:pathLst>
              <a:path h="3949901" w="3949901">
                <a:moveTo>
                  <a:pt x="0" y="0"/>
                </a:moveTo>
                <a:lnTo>
                  <a:pt x="3949902" y="0"/>
                </a:lnTo>
                <a:lnTo>
                  <a:pt x="3949902" y="3949902"/>
                </a:lnTo>
                <a:lnTo>
                  <a:pt x="0" y="3949902"/>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13" id="13"/>
          <p:cNvGrpSpPr/>
          <p:nvPr/>
        </p:nvGrpSpPr>
        <p:grpSpPr>
          <a:xfrm rot="0">
            <a:off x="1588768" y="3784847"/>
            <a:ext cx="3423853" cy="342385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0"/>
              <a:stretch>
                <a:fillRect l="-27243" t="-23834" r="-92906" b="0"/>
              </a:stretch>
            </a:blipFill>
            <a:ln w="76200" cap="sq">
              <a:solidFill>
                <a:srgbClr val="FFFFFF"/>
              </a:solidFill>
              <a:prstDash val="solid"/>
              <a:miter/>
            </a:ln>
          </p:spPr>
        </p:sp>
      </p:grpSp>
      <p:grpSp>
        <p:nvGrpSpPr>
          <p:cNvPr name="Group 15" id="15"/>
          <p:cNvGrpSpPr/>
          <p:nvPr/>
        </p:nvGrpSpPr>
        <p:grpSpPr>
          <a:xfrm rot="0">
            <a:off x="5809395" y="3822419"/>
            <a:ext cx="3161022" cy="729460"/>
            <a:chOff x="0" y="0"/>
            <a:chExt cx="838677" cy="193539"/>
          </a:xfrm>
        </p:grpSpPr>
        <p:sp>
          <p:nvSpPr>
            <p:cNvPr name="Freeform 16" id="16"/>
            <p:cNvSpPr/>
            <p:nvPr/>
          </p:nvSpPr>
          <p:spPr>
            <a:xfrm flipH="false" flipV="false" rot="0">
              <a:off x="0" y="0"/>
              <a:ext cx="838677" cy="193539"/>
            </a:xfrm>
            <a:custGeom>
              <a:avLst/>
              <a:gdLst/>
              <a:ahLst/>
              <a:cxnLst/>
              <a:rect r="r" b="b" t="t" l="l"/>
              <a:pathLst>
                <a:path h="193539" w="838677">
                  <a:moveTo>
                    <a:pt x="96770" y="0"/>
                  </a:moveTo>
                  <a:lnTo>
                    <a:pt x="741908" y="0"/>
                  </a:lnTo>
                  <a:cubicBezTo>
                    <a:pt x="767573" y="0"/>
                    <a:pt x="792186" y="10195"/>
                    <a:pt x="810334" y="28343"/>
                  </a:cubicBezTo>
                  <a:cubicBezTo>
                    <a:pt x="828482" y="46491"/>
                    <a:pt x="838677" y="71105"/>
                    <a:pt x="838677" y="96770"/>
                  </a:cubicBezTo>
                  <a:lnTo>
                    <a:pt x="838677" y="96770"/>
                  </a:lnTo>
                  <a:cubicBezTo>
                    <a:pt x="838677" y="150214"/>
                    <a:pt x="795352" y="193539"/>
                    <a:pt x="741908" y="193539"/>
                  </a:cubicBezTo>
                  <a:lnTo>
                    <a:pt x="96770" y="193539"/>
                  </a:lnTo>
                  <a:cubicBezTo>
                    <a:pt x="43325" y="193539"/>
                    <a:pt x="0" y="150214"/>
                    <a:pt x="0" y="96770"/>
                  </a:cubicBezTo>
                  <a:lnTo>
                    <a:pt x="0" y="96770"/>
                  </a:lnTo>
                  <a:cubicBezTo>
                    <a:pt x="0" y="43325"/>
                    <a:pt x="43325" y="0"/>
                    <a:pt x="96770" y="0"/>
                  </a:cubicBezTo>
                  <a:close/>
                </a:path>
              </a:pathLst>
            </a:custGeom>
            <a:solidFill>
              <a:srgbClr val="015438"/>
            </a:solidFill>
          </p:spPr>
        </p:sp>
        <p:sp>
          <p:nvSpPr>
            <p:cNvPr name="TextBox 17" id="17"/>
            <p:cNvSpPr txBox="true"/>
            <p:nvPr/>
          </p:nvSpPr>
          <p:spPr>
            <a:xfrm>
              <a:off x="0" y="-47625"/>
              <a:ext cx="838677" cy="241164"/>
            </a:xfrm>
            <a:prstGeom prst="rect">
              <a:avLst/>
            </a:prstGeom>
          </p:spPr>
          <p:txBody>
            <a:bodyPr anchor="ctr" rtlCol="false" tIns="50800" lIns="50800" bIns="50800" rIns="50800"/>
            <a:lstStyle/>
            <a:p>
              <a:pPr algn="ctr">
                <a:lnSpc>
                  <a:spcPts val="3660"/>
                </a:lnSpc>
              </a:pPr>
            </a:p>
          </p:txBody>
        </p:sp>
      </p:grpSp>
      <p:grpSp>
        <p:nvGrpSpPr>
          <p:cNvPr name="Group 18" id="18"/>
          <p:cNvGrpSpPr/>
          <p:nvPr/>
        </p:nvGrpSpPr>
        <p:grpSpPr>
          <a:xfrm rot="0">
            <a:off x="5813946" y="5961812"/>
            <a:ext cx="3156471" cy="652912"/>
            <a:chOff x="0" y="0"/>
            <a:chExt cx="837470" cy="173230"/>
          </a:xfrm>
        </p:grpSpPr>
        <p:sp>
          <p:nvSpPr>
            <p:cNvPr name="Freeform 19" id="19"/>
            <p:cNvSpPr/>
            <p:nvPr/>
          </p:nvSpPr>
          <p:spPr>
            <a:xfrm flipH="false" flipV="false" rot="0">
              <a:off x="0" y="0"/>
              <a:ext cx="837470" cy="173230"/>
            </a:xfrm>
            <a:custGeom>
              <a:avLst/>
              <a:gdLst/>
              <a:ahLst/>
              <a:cxnLst/>
              <a:rect r="r" b="b" t="t" l="l"/>
              <a:pathLst>
                <a:path h="173230" w="837470">
                  <a:moveTo>
                    <a:pt x="86615" y="0"/>
                  </a:moveTo>
                  <a:lnTo>
                    <a:pt x="750855" y="0"/>
                  </a:lnTo>
                  <a:cubicBezTo>
                    <a:pt x="798691" y="0"/>
                    <a:pt x="837470" y="38779"/>
                    <a:pt x="837470" y="86615"/>
                  </a:cubicBezTo>
                  <a:lnTo>
                    <a:pt x="837470" y="86615"/>
                  </a:lnTo>
                  <a:cubicBezTo>
                    <a:pt x="837470" y="134451"/>
                    <a:pt x="798691" y="173230"/>
                    <a:pt x="750855" y="173230"/>
                  </a:cubicBezTo>
                  <a:lnTo>
                    <a:pt x="86615" y="173230"/>
                  </a:lnTo>
                  <a:cubicBezTo>
                    <a:pt x="38779" y="173230"/>
                    <a:pt x="0" y="134451"/>
                    <a:pt x="0" y="86615"/>
                  </a:cubicBezTo>
                  <a:lnTo>
                    <a:pt x="0" y="86615"/>
                  </a:lnTo>
                  <a:cubicBezTo>
                    <a:pt x="0" y="38779"/>
                    <a:pt x="38779" y="0"/>
                    <a:pt x="86615" y="0"/>
                  </a:cubicBezTo>
                  <a:close/>
                </a:path>
              </a:pathLst>
            </a:custGeom>
            <a:solidFill>
              <a:srgbClr val="015438"/>
            </a:solidFill>
          </p:spPr>
        </p:sp>
        <p:sp>
          <p:nvSpPr>
            <p:cNvPr name="TextBox 20" id="20"/>
            <p:cNvSpPr txBox="true"/>
            <p:nvPr/>
          </p:nvSpPr>
          <p:spPr>
            <a:xfrm>
              <a:off x="0" y="-47625"/>
              <a:ext cx="837470" cy="220855"/>
            </a:xfrm>
            <a:prstGeom prst="rect">
              <a:avLst/>
            </a:prstGeom>
          </p:spPr>
          <p:txBody>
            <a:bodyPr anchor="ctr" rtlCol="false" tIns="50800" lIns="50800" bIns="50800" rIns="50800"/>
            <a:lstStyle/>
            <a:p>
              <a:pPr algn="ctr">
                <a:lnSpc>
                  <a:spcPts val="3660"/>
                </a:lnSpc>
              </a:pPr>
            </a:p>
          </p:txBody>
        </p:sp>
      </p:grpSp>
      <p:sp>
        <p:nvSpPr>
          <p:cNvPr name="Freeform 21" id="21"/>
          <p:cNvSpPr/>
          <p:nvPr/>
        </p:nvSpPr>
        <p:spPr>
          <a:xfrm flipH="false" flipV="false" rot="0">
            <a:off x="10484892" y="2282937"/>
            <a:ext cx="3528419" cy="3568566"/>
          </a:xfrm>
          <a:custGeom>
            <a:avLst/>
            <a:gdLst/>
            <a:ahLst/>
            <a:cxnLst/>
            <a:rect r="r" b="b" t="t" l="l"/>
            <a:pathLst>
              <a:path h="3568566" w="3528419">
                <a:moveTo>
                  <a:pt x="0" y="0"/>
                </a:moveTo>
                <a:lnTo>
                  <a:pt x="3528419" y="0"/>
                </a:lnTo>
                <a:lnTo>
                  <a:pt x="3528419" y="3568566"/>
                </a:lnTo>
                <a:lnTo>
                  <a:pt x="0" y="3568566"/>
                </a:lnTo>
                <a:lnTo>
                  <a:pt x="0" y="0"/>
                </a:lnTo>
                <a:close/>
              </a:path>
            </a:pathLst>
          </a:custGeom>
          <a:blipFill>
            <a:blip r:embed="rId11">
              <a:alphaModFix amt="9999"/>
              <a:extLst>
                <a:ext uri="{96DAC541-7B7A-43D3-8B79-37D633B846F1}">
                  <asvg:svgBlip xmlns:asvg="http://schemas.microsoft.com/office/drawing/2016/SVG/main" r:embed="rId12"/>
                </a:ext>
              </a:extLst>
            </a:blip>
            <a:stretch>
              <a:fillRect l="0" t="0" r="0" b="0"/>
            </a:stretch>
          </a:blipFill>
        </p:spPr>
      </p:sp>
      <p:sp>
        <p:nvSpPr>
          <p:cNvPr name="TextBox 22" id="22"/>
          <p:cNvSpPr txBox="true"/>
          <p:nvPr/>
        </p:nvSpPr>
        <p:spPr>
          <a:xfrm rot="0">
            <a:off x="11088345" y="1458577"/>
            <a:ext cx="3334410" cy="437785"/>
          </a:xfrm>
          <a:prstGeom prst="rect">
            <a:avLst/>
          </a:prstGeom>
        </p:spPr>
        <p:txBody>
          <a:bodyPr anchor="t" rtlCol="false" tIns="0" lIns="0" bIns="0" rIns="0">
            <a:spAutoFit/>
          </a:bodyPr>
          <a:lstStyle/>
          <a:p>
            <a:pPr algn="l">
              <a:lnSpc>
                <a:spcPts val="3660"/>
              </a:lnSpc>
            </a:pPr>
            <a:r>
              <a:rPr lang="en-US" sz="2614">
                <a:solidFill>
                  <a:srgbClr val="015438"/>
                </a:solidFill>
                <a:latin typeface="Montserrat"/>
              </a:rPr>
              <a:t>Green Points</a:t>
            </a:r>
          </a:p>
        </p:txBody>
      </p:sp>
      <p:sp>
        <p:nvSpPr>
          <p:cNvPr name="TextBox 23" id="23"/>
          <p:cNvSpPr txBox="true"/>
          <p:nvPr/>
        </p:nvSpPr>
        <p:spPr>
          <a:xfrm rot="0">
            <a:off x="16681648" y="8633862"/>
            <a:ext cx="515772" cy="385128"/>
          </a:xfrm>
          <a:prstGeom prst="rect">
            <a:avLst/>
          </a:prstGeom>
        </p:spPr>
        <p:txBody>
          <a:bodyPr anchor="t" rtlCol="false" tIns="0" lIns="0" bIns="0" rIns="0">
            <a:spAutoFit/>
          </a:bodyPr>
          <a:lstStyle/>
          <a:p>
            <a:pPr algn="ctr">
              <a:lnSpc>
                <a:spcPts val="3161"/>
              </a:lnSpc>
            </a:pPr>
            <a:r>
              <a:rPr lang="en-US" sz="2258">
                <a:solidFill>
                  <a:srgbClr val="FFFFFF"/>
                </a:solidFill>
                <a:latin typeface="Montserrat"/>
              </a:rPr>
              <a:t>03</a:t>
            </a:r>
          </a:p>
        </p:txBody>
      </p:sp>
      <p:sp>
        <p:nvSpPr>
          <p:cNvPr name="TextBox 24" id="24"/>
          <p:cNvSpPr txBox="true"/>
          <p:nvPr/>
        </p:nvSpPr>
        <p:spPr>
          <a:xfrm rot="0">
            <a:off x="381784" y="1024620"/>
            <a:ext cx="6871993" cy="877438"/>
          </a:xfrm>
          <a:prstGeom prst="rect">
            <a:avLst/>
          </a:prstGeom>
        </p:spPr>
        <p:txBody>
          <a:bodyPr anchor="t" rtlCol="false" tIns="0" lIns="0" bIns="0" rIns="0">
            <a:spAutoFit/>
          </a:bodyPr>
          <a:lstStyle/>
          <a:p>
            <a:pPr algn="l">
              <a:lnSpc>
                <a:spcPts val="7287"/>
              </a:lnSpc>
            </a:pPr>
            <a:r>
              <a:rPr lang="en-US" sz="5205" spc="-182">
                <a:solidFill>
                  <a:srgbClr val="015438"/>
                </a:solidFill>
                <a:latin typeface="Montserrat"/>
              </a:rPr>
              <a:t>Overview  of  Our</a:t>
            </a:r>
          </a:p>
        </p:txBody>
      </p:sp>
      <p:sp>
        <p:nvSpPr>
          <p:cNvPr name="TextBox 25" id="25"/>
          <p:cNvSpPr txBox="true"/>
          <p:nvPr/>
        </p:nvSpPr>
        <p:spPr>
          <a:xfrm rot="0">
            <a:off x="381784" y="1976734"/>
            <a:ext cx="10160258" cy="1465212"/>
          </a:xfrm>
          <a:prstGeom prst="rect">
            <a:avLst/>
          </a:prstGeom>
        </p:spPr>
        <p:txBody>
          <a:bodyPr anchor="t" rtlCol="false" tIns="0" lIns="0" bIns="0" rIns="0">
            <a:spAutoFit/>
          </a:bodyPr>
          <a:lstStyle/>
          <a:p>
            <a:pPr algn="l">
              <a:lnSpc>
                <a:spcPts val="12016"/>
              </a:lnSpc>
            </a:pPr>
            <a:r>
              <a:rPr lang="en-US" sz="8583" spc="-695">
                <a:solidFill>
                  <a:srgbClr val="015438"/>
                </a:solidFill>
                <a:latin typeface="League Spartan"/>
              </a:rPr>
              <a:t>Agricultural System</a:t>
            </a:r>
          </a:p>
        </p:txBody>
      </p:sp>
      <p:sp>
        <p:nvSpPr>
          <p:cNvPr name="TextBox 26" id="26"/>
          <p:cNvSpPr txBox="true"/>
          <p:nvPr/>
        </p:nvSpPr>
        <p:spPr>
          <a:xfrm rot="0">
            <a:off x="5982978" y="4007369"/>
            <a:ext cx="2987439" cy="447548"/>
          </a:xfrm>
          <a:prstGeom prst="rect">
            <a:avLst/>
          </a:prstGeom>
        </p:spPr>
        <p:txBody>
          <a:bodyPr anchor="t" rtlCol="false" tIns="0" lIns="0" bIns="0" rIns="0">
            <a:spAutoFit/>
          </a:bodyPr>
          <a:lstStyle/>
          <a:p>
            <a:pPr algn="ctr">
              <a:lnSpc>
                <a:spcPts val="3682"/>
              </a:lnSpc>
            </a:pPr>
            <a:r>
              <a:rPr lang="en-US" sz="2630">
                <a:solidFill>
                  <a:srgbClr val="FFFFFF"/>
                </a:solidFill>
                <a:latin typeface="Montserrat"/>
              </a:rPr>
              <a:t>Challenge 1</a:t>
            </a:r>
          </a:p>
        </p:txBody>
      </p:sp>
      <p:sp>
        <p:nvSpPr>
          <p:cNvPr name="TextBox 27" id="27"/>
          <p:cNvSpPr txBox="true"/>
          <p:nvPr/>
        </p:nvSpPr>
        <p:spPr>
          <a:xfrm rot="0">
            <a:off x="5982978" y="6065139"/>
            <a:ext cx="2561587" cy="447548"/>
          </a:xfrm>
          <a:prstGeom prst="rect">
            <a:avLst/>
          </a:prstGeom>
        </p:spPr>
        <p:txBody>
          <a:bodyPr anchor="t" rtlCol="false" tIns="0" lIns="0" bIns="0" rIns="0">
            <a:spAutoFit/>
          </a:bodyPr>
          <a:lstStyle/>
          <a:p>
            <a:pPr algn="ctr">
              <a:lnSpc>
                <a:spcPts val="3682"/>
              </a:lnSpc>
            </a:pPr>
            <a:r>
              <a:rPr lang="en-US" sz="2630">
                <a:solidFill>
                  <a:srgbClr val="FFFFFF"/>
                </a:solidFill>
                <a:latin typeface="Montserrat"/>
              </a:rPr>
              <a:t>Challenge 2</a:t>
            </a:r>
          </a:p>
        </p:txBody>
      </p:sp>
      <p:sp>
        <p:nvSpPr>
          <p:cNvPr name="TextBox 28" id="28"/>
          <p:cNvSpPr txBox="true"/>
          <p:nvPr/>
        </p:nvSpPr>
        <p:spPr>
          <a:xfrm rot="0">
            <a:off x="5868317" y="4647129"/>
            <a:ext cx="7955076" cy="1026099"/>
          </a:xfrm>
          <a:prstGeom prst="rect">
            <a:avLst/>
          </a:prstGeom>
        </p:spPr>
        <p:txBody>
          <a:bodyPr anchor="t" rtlCol="false" tIns="0" lIns="0" bIns="0" rIns="0">
            <a:spAutoFit/>
          </a:bodyPr>
          <a:lstStyle/>
          <a:p>
            <a:pPr algn="just">
              <a:lnSpc>
                <a:spcPts val="2720"/>
              </a:lnSpc>
            </a:pPr>
            <a:r>
              <a:rPr lang="en-US" sz="1943">
                <a:solidFill>
                  <a:srgbClr val="015438"/>
                </a:solidFill>
                <a:latin typeface="Montserrat"/>
              </a:rPr>
              <a:t>Every Data that recorded from farmer is a manual process which make it easily lost or damaged sometimes it can occur human error </a:t>
            </a:r>
          </a:p>
        </p:txBody>
      </p:sp>
      <p:sp>
        <p:nvSpPr>
          <p:cNvPr name="TextBox 29" id="29"/>
          <p:cNvSpPr txBox="true"/>
          <p:nvPr/>
        </p:nvSpPr>
        <p:spPr>
          <a:xfrm rot="0">
            <a:off x="5868317" y="6707109"/>
            <a:ext cx="7955076" cy="1368711"/>
          </a:xfrm>
          <a:prstGeom prst="rect">
            <a:avLst/>
          </a:prstGeom>
        </p:spPr>
        <p:txBody>
          <a:bodyPr anchor="t" rtlCol="false" tIns="0" lIns="0" bIns="0" rIns="0">
            <a:spAutoFit/>
          </a:bodyPr>
          <a:lstStyle/>
          <a:p>
            <a:pPr algn="just">
              <a:lnSpc>
                <a:spcPts val="2720"/>
              </a:lnSpc>
            </a:pPr>
            <a:r>
              <a:rPr lang="en-US" sz="1943">
                <a:solidFill>
                  <a:srgbClr val="015438"/>
                </a:solidFill>
                <a:latin typeface="Montserrat"/>
              </a:rPr>
              <a:t>Every farmer accesses major information late, such as weather conditions, fertilization types, and the types of crops the country wants to grow, in order to make informed decisions about their farming operations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583392" y="-87734"/>
            <a:ext cx="5386205" cy="10462468"/>
            <a:chOff x="0" y="0"/>
            <a:chExt cx="1418589" cy="2755547"/>
          </a:xfrm>
        </p:grpSpPr>
        <p:sp>
          <p:nvSpPr>
            <p:cNvPr name="Freeform 3" id="3"/>
            <p:cNvSpPr/>
            <p:nvPr/>
          </p:nvSpPr>
          <p:spPr>
            <a:xfrm flipH="false" flipV="false" rot="0">
              <a:off x="0" y="0"/>
              <a:ext cx="1418589" cy="2755547"/>
            </a:xfrm>
            <a:custGeom>
              <a:avLst/>
              <a:gdLst/>
              <a:ahLst/>
              <a:cxnLst/>
              <a:rect r="r" b="b" t="t" l="l"/>
              <a:pathLst>
                <a:path h="2755547" w="1418589">
                  <a:moveTo>
                    <a:pt x="143736" y="0"/>
                  </a:moveTo>
                  <a:lnTo>
                    <a:pt x="1274853" y="0"/>
                  </a:lnTo>
                  <a:cubicBezTo>
                    <a:pt x="1354236" y="0"/>
                    <a:pt x="1418589" y="64353"/>
                    <a:pt x="1418589" y="143736"/>
                  </a:cubicBezTo>
                  <a:lnTo>
                    <a:pt x="1418589" y="2611811"/>
                  </a:lnTo>
                  <a:cubicBezTo>
                    <a:pt x="1418589" y="2649932"/>
                    <a:pt x="1403446" y="2686492"/>
                    <a:pt x="1376490" y="2713448"/>
                  </a:cubicBezTo>
                  <a:cubicBezTo>
                    <a:pt x="1349534" y="2740403"/>
                    <a:pt x="1312974" y="2755547"/>
                    <a:pt x="1274853" y="2755547"/>
                  </a:cubicBezTo>
                  <a:lnTo>
                    <a:pt x="143736" y="2755547"/>
                  </a:lnTo>
                  <a:cubicBezTo>
                    <a:pt x="105615" y="2755547"/>
                    <a:pt x="69055" y="2740403"/>
                    <a:pt x="42099" y="2713448"/>
                  </a:cubicBezTo>
                  <a:cubicBezTo>
                    <a:pt x="15144" y="2686492"/>
                    <a:pt x="0" y="2649932"/>
                    <a:pt x="0" y="2611811"/>
                  </a:cubicBezTo>
                  <a:lnTo>
                    <a:pt x="0" y="143736"/>
                  </a:lnTo>
                  <a:cubicBezTo>
                    <a:pt x="0" y="105615"/>
                    <a:pt x="15144" y="69055"/>
                    <a:pt x="42099" y="42099"/>
                  </a:cubicBezTo>
                  <a:cubicBezTo>
                    <a:pt x="69055" y="15144"/>
                    <a:pt x="105615" y="0"/>
                    <a:pt x="143736" y="0"/>
                  </a:cubicBezTo>
                  <a:close/>
                </a:path>
              </a:pathLst>
            </a:custGeom>
            <a:solidFill>
              <a:srgbClr val="7BB401"/>
            </a:solidFill>
          </p:spPr>
        </p:sp>
        <p:sp>
          <p:nvSpPr>
            <p:cNvPr name="TextBox 4" id="4"/>
            <p:cNvSpPr txBox="true"/>
            <p:nvPr/>
          </p:nvSpPr>
          <p:spPr>
            <a:xfrm>
              <a:off x="0" y="-47625"/>
              <a:ext cx="1418589" cy="2803172"/>
            </a:xfrm>
            <a:prstGeom prst="rect">
              <a:avLst/>
            </a:prstGeom>
          </p:spPr>
          <p:txBody>
            <a:bodyPr anchor="ctr" rtlCol="false" tIns="50800" lIns="50800" bIns="50800" rIns="50800"/>
            <a:lstStyle/>
            <a:p>
              <a:pPr algn="ctr">
                <a:lnSpc>
                  <a:spcPts val="3660"/>
                </a:lnSpc>
              </a:pPr>
            </a:p>
          </p:txBody>
        </p:sp>
      </p:grpSp>
      <p:sp>
        <p:nvSpPr>
          <p:cNvPr name="Freeform 5" id="5"/>
          <p:cNvSpPr/>
          <p:nvPr/>
        </p:nvSpPr>
        <p:spPr>
          <a:xfrm flipH="false" flipV="false" rot="5400000">
            <a:off x="-6353101" y="3040238"/>
            <a:ext cx="12944674" cy="4595359"/>
          </a:xfrm>
          <a:custGeom>
            <a:avLst/>
            <a:gdLst/>
            <a:ahLst/>
            <a:cxnLst/>
            <a:rect r="r" b="b" t="t" l="l"/>
            <a:pathLst>
              <a:path h="4595359" w="12944674">
                <a:moveTo>
                  <a:pt x="0" y="0"/>
                </a:moveTo>
                <a:lnTo>
                  <a:pt x="12944674" y="0"/>
                </a:lnTo>
                <a:lnTo>
                  <a:pt x="12944674" y="4595360"/>
                </a:lnTo>
                <a:lnTo>
                  <a:pt x="0" y="45953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661773" y="1958840"/>
            <a:ext cx="378788" cy="82851"/>
          </a:xfrm>
          <a:custGeom>
            <a:avLst/>
            <a:gdLst/>
            <a:ahLst/>
            <a:cxnLst/>
            <a:rect r="r" b="b" t="t" l="l"/>
            <a:pathLst>
              <a:path h="82851" w="378788">
                <a:moveTo>
                  <a:pt x="0" y="0"/>
                </a:moveTo>
                <a:lnTo>
                  <a:pt x="378788" y="0"/>
                </a:lnTo>
                <a:lnTo>
                  <a:pt x="378788" y="82851"/>
                </a:lnTo>
                <a:lnTo>
                  <a:pt x="0" y="82851"/>
                </a:lnTo>
                <a:lnTo>
                  <a:pt x="0" y="0"/>
                </a:lnTo>
                <a:close/>
              </a:path>
            </a:pathLst>
          </a:custGeom>
          <a:blipFill>
            <a:blip r:embed="rId4">
              <a:extLst>
                <a:ext uri="{96DAC541-7B7A-43D3-8B79-37D633B846F1}">
                  <asvg:svgBlip xmlns:asvg="http://schemas.microsoft.com/office/drawing/2016/SVG/main" r:embed="rId5"/>
                </a:ext>
              </a:extLst>
            </a:blip>
            <a:stretch>
              <a:fillRect l="0" t="-151970" r="-621009" b="-1346787"/>
            </a:stretch>
          </a:blipFill>
        </p:spPr>
      </p:sp>
      <p:sp>
        <p:nvSpPr>
          <p:cNvPr name="Freeform 7" id="7"/>
          <p:cNvSpPr/>
          <p:nvPr/>
        </p:nvSpPr>
        <p:spPr>
          <a:xfrm flipH="false" flipV="false" rot="0">
            <a:off x="1661773" y="2091114"/>
            <a:ext cx="378788" cy="82851"/>
          </a:xfrm>
          <a:custGeom>
            <a:avLst/>
            <a:gdLst/>
            <a:ahLst/>
            <a:cxnLst/>
            <a:rect r="r" b="b" t="t" l="l"/>
            <a:pathLst>
              <a:path h="82851" w="378788">
                <a:moveTo>
                  <a:pt x="0" y="0"/>
                </a:moveTo>
                <a:lnTo>
                  <a:pt x="378788" y="0"/>
                </a:lnTo>
                <a:lnTo>
                  <a:pt x="378788" y="82851"/>
                </a:lnTo>
                <a:lnTo>
                  <a:pt x="0" y="82851"/>
                </a:lnTo>
                <a:lnTo>
                  <a:pt x="0" y="0"/>
                </a:lnTo>
                <a:close/>
              </a:path>
            </a:pathLst>
          </a:custGeom>
          <a:blipFill>
            <a:blip r:embed="rId4">
              <a:extLst>
                <a:ext uri="{96DAC541-7B7A-43D3-8B79-37D633B846F1}">
                  <asvg:svgBlip xmlns:asvg="http://schemas.microsoft.com/office/drawing/2016/SVG/main" r:embed="rId5"/>
                </a:ext>
              </a:extLst>
            </a:blip>
            <a:stretch>
              <a:fillRect l="0" t="-151970" r="-621009" b="-1346787"/>
            </a:stretch>
          </a:blipFill>
        </p:spPr>
      </p:sp>
      <p:grpSp>
        <p:nvGrpSpPr>
          <p:cNvPr name="Group 8" id="8"/>
          <p:cNvGrpSpPr/>
          <p:nvPr/>
        </p:nvGrpSpPr>
        <p:grpSpPr>
          <a:xfrm rot="0">
            <a:off x="16531473" y="8442177"/>
            <a:ext cx="816123" cy="816123"/>
            <a:chOff x="0" y="0"/>
            <a:chExt cx="812800" cy="812800"/>
          </a:xfrm>
        </p:grpSpPr>
        <p:sp>
          <p:nvSpPr>
            <p:cNvPr name="Freeform 9" id="9"/>
            <p:cNvSpPr/>
            <p:nvPr/>
          </p:nvSpPr>
          <p:spPr>
            <a:xfrm flipH="false" flipV="false" rot="0">
              <a:off x="24025" y="24025"/>
              <a:ext cx="764749" cy="764749"/>
            </a:xfrm>
            <a:custGeom>
              <a:avLst/>
              <a:gdLst/>
              <a:ahLst/>
              <a:cxnLst/>
              <a:rect r="r" b="b" t="t" l="l"/>
              <a:pathLst>
                <a:path h="764749" w="764749">
                  <a:moveTo>
                    <a:pt x="436037" y="29637"/>
                  </a:moveTo>
                  <a:lnTo>
                    <a:pt x="735113" y="328713"/>
                  </a:lnTo>
                  <a:cubicBezTo>
                    <a:pt x="764750" y="358350"/>
                    <a:pt x="764750" y="406400"/>
                    <a:pt x="735113" y="436037"/>
                  </a:cubicBezTo>
                  <a:lnTo>
                    <a:pt x="436037" y="735113"/>
                  </a:lnTo>
                  <a:cubicBezTo>
                    <a:pt x="406400" y="764750"/>
                    <a:pt x="358350" y="764750"/>
                    <a:pt x="328713" y="735113"/>
                  </a:cubicBezTo>
                  <a:lnTo>
                    <a:pt x="29637" y="436037"/>
                  </a:lnTo>
                  <a:cubicBezTo>
                    <a:pt x="0" y="406400"/>
                    <a:pt x="0" y="358350"/>
                    <a:pt x="29637" y="328713"/>
                  </a:cubicBezTo>
                  <a:lnTo>
                    <a:pt x="328713" y="29637"/>
                  </a:lnTo>
                  <a:cubicBezTo>
                    <a:pt x="358350" y="0"/>
                    <a:pt x="406400" y="0"/>
                    <a:pt x="436037" y="29637"/>
                  </a:cubicBezTo>
                  <a:close/>
                </a:path>
              </a:pathLst>
            </a:custGeom>
            <a:solidFill>
              <a:srgbClr val="015438"/>
            </a:solidFill>
          </p:spPr>
        </p:sp>
        <p:sp>
          <p:nvSpPr>
            <p:cNvPr name="TextBox 10" id="10"/>
            <p:cNvSpPr txBox="true"/>
            <p:nvPr/>
          </p:nvSpPr>
          <p:spPr>
            <a:xfrm>
              <a:off x="139700" y="92075"/>
              <a:ext cx="533400" cy="581025"/>
            </a:xfrm>
            <a:prstGeom prst="rect">
              <a:avLst/>
            </a:prstGeom>
          </p:spPr>
          <p:txBody>
            <a:bodyPr anchor="ctr" rtlCol="false" tIns="50800" lIns="50800" bIns="50800" rIns="50800"/>
            <a:lstStyle/>
            <a:p>
              <a:pPr algn="ctr">
                <a:lnSpc>
                  <a:spcPts val="3660"/>
                </a:lnSpc>
              </a:pPr>
            </a:p>
          </p:txBody>
        </p:sp>
      </p:grpSp>
      <p:sp>
        <p:nvSpPr>
          <p:cNvPr name="Freeform 11" id="11"/>
          <p:cNvSpPr/>
          <p:nvPr/>
        </p:nvSpPr>
        <p:spPr>
          <a:xfrm flipH="false" flipV="false" rot="0">
            <a:off x="13473837" y="1343722"/>
            <a:ext cx="386222" cy="496483"/>
          </a:xfrm>
          <a:custGeom>
            <a:avLst/>
            <a:gdLst/>
            <a:ahLst/>
            <a:cxnLst/>
            <a:rect r="r" b="b" t="t" l="l"/>
            <a:pathLst>
              <a:path h="496483" w="386222">
                <a:moveTo>
                  <a:pt x="0" y="0"/>
                </a:moveTo>
                <a:lnTo>
                  <a:pt x="386222" y="0"/>
                </a:lnTo>
                <a:lnTo>
                  <a:pt x="386222" y="496483"/>
                </a:lnTo>
                <a:lnTo>
                  <a:pt x="0" y="49648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2" id="12"/>
          <p:cNvSpPr/>
          <p:nvPr/>
        </p:nvSpPr>
        <p:spPr>
          <a:xfrm flipH="false" flipV="false" rot="0">
            <a:off x="5573256" y="914400"/>
            <a:ext cx="1667205" cy="1632981"/>
          </a:xfrm>
          <a:custGeom>
            <a:avLst/>
            <a:gdLst/>
            <a:ahLst/>
            <a:cxnLst/>
            <a:rect r="r" b="b" t="t" l="l"/>
            <a:pathLst>
              <a:path h="1632981" w="1667205">
                <a:moveTo>
                  <a:pt x="0" y="0"/>
                </a:moveTo>
                <a:lnTo>
                  <a:pt x="1667205" y="0"/>
                </a:lnTo>
                <a:lnTo>
                  <a:pt x="1667205" y="1632981"/>
                </a:lnTo>
                <a:lnTo>
                  <a:pt x="0" y="1632981"/>
                </a:lnTo>
                <a:lnTo>
                  <a:pt x="0" y="0"/>
                </a:lnTo>
                <a:close/>
              </a:path>
            </a:pathLst>
          </a:custGeom>
          <a:blipFill>
            <a:blip r:embed="rId8">
              <a:alphaModFix amt="9999"/>
              <a:extLst>
                <a:ext uri="{96DAC541-7B7A-43D3-8B79-37D633B846F1}">
                  <asvg:svgBlip xmlns:asvg="http://schemas.microsoft.com/office/drawing/2016/SVG/main" r:embed="rId9"/>
                </a:ext>
              </a:extLst>
            </a:blip>
            <a:stretch>
              <a:fillRect l="0" t="0" r="0" b="0"/>
            </a:stretch>
          </a:blipFill>
        </p:spPr>
      </p:sp>
      <p:sp>
        <p:nvSpPr>
          <p:cNvPr name="Freeform 13" id="13"/>
          <p:cNvSpPr/>
          <p:nvPr/>
        </p:nvSpPr>
        <p:spPr>
          <a:xfrm flipH="false" flipV="false" rot="0">
            <a:off x="16246114" y="5652629"/>
            <a:ext cx="871068" cy="871068"/>
          </a:xfrm>
          <a:custGeom>
            <a:avLst/>
            <a:gdLst/>
            <a:ahLst/>
            <a:cxnLst/>
            <a:rect r="r" b="b" t="t" l="l"/>
            <a:pathLst>
              <a:path h="871068" w="871068">
                <a:moveTo>
                  <a:pt x="0" y="0"/>
                </a:moveTo>
                <a:lnTo>
                  <a:pt x="871069" y="0"/>
                </a:lnTo>
                <a:lnTo>
                  <a:pt x="871069" y="871068"/>
                </a:lnTo>
                <a:lnTo>
                  <a:pt x="0" y="871068"/>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14" id="14"/>
          <p:cNvSpPr txBox="true"/>
          <p:nvPr/>
        </p:nvSpPr>
        <p:spPr>
          <a:xfrm rot="0">
            <a:off x="16681648" y="8633862"/>
            <a:ext cx="515772" cy="385128"/>
          </a:xfrm>
          <a:prstGeom prst="rect">
            <a:avLst/>
          </a:prstGeom>
        </p:spPr>
        <p:txBody>
          <a:bodyPr anchor="t" rtlCol="false" tIns="0" lIns="0" bIns="0" rIns="0">
            <a:spAutoFit/>
          </a:bodyPr>
          <a:lstStyle/>
          <a:p>
            <a:pPr algn="ctr">
              <a:lnSpc>
                <a:spcPts val="3161"/>
              </a:lnSpc>
            </a:pPr>
            <a:r>
              <a:rPr lang="en-US" sz="2258">
                <a:solidFill>
                  <a:srgbClr val="FFFFFF"/>
                </a:solidFill>
                <a:latin typeface="Montserrat"/>
              </a:rPr>
              <a:t>04</a:t>
            </a:r>
          </a:p>
        </p:txBody>
      </p:sp>
      <p:sp>
        <p:nvSpPr>
          <p:cNvPr name="TextBox 15" id="15"/>
          <p:cNvSpPr txBox="true"/>
          <p:nvPr/>
        </p:nvSpPr>
        <p:spPr>
          <a:xfrm rot="0">
            <a:off x="14077290" y="1421470"/>
            <a:ext cx="3334410" cy="437785"/>
          </a:xfrm>
          <a:prstGeom prst="rect">
            <a:avLst/>
          </a:prstGeom>
        </p:spPr>
        <p:txBody>
          <a:bodyPr anchor="t" rtlCol="false" tIns="0" lIns="0" bIns="0" rIns="0">
            <a:spAutoFit/>
          </a:bodyPr>
          <a:lstStyle/>
          <a:p>
            <a:pPr algn="l">
              <a:lnSpc>
                <a:spcPts val="3660"/>
              </a:lnSpc>
            </a:pPr>
            <a:r>
              <a:rPr lang="en-US" sz="2614">
                <a:solidFill>
                  <a:srgbClr val="015438"/>
                </a:solidFill>
                <a:latin typeface="Montserrat"/>
              </a:rPr>
              <a:t>Green Points</a:t>
            </a:r>
          </a:p>
        </p:txBody>
      </p:sp>
      <p:sp>
        <p:nvSpPr>
          <p:cNvPr name="TextBox 16" id="16"/>
          <p:cNvSpPr txBox="true"/>
          <p:nvPr/>
        </p:nvSpPr>
        <p:spPr>
          <a:xfrm rot="0">
            <a:off x="3522451" y="1081402"/>
            <a:ext cx="6055594" cy="877438"/>
          </a:xfrm>
          <a:prstGeom prst="rect">
            <a:avLst/>
          </a:prstGeom>
        </p:spPr>
        <p:txBody>
          <a:bodyPr anchor="t" rtlCol="false" tIns="0" lIns="0" bIns="0" rIns="0">
            <a:spAutoFit/>
          </a:bodyPr>
          <a:lstStyle/>
          <a:p>
            <a:pPr algn="l">
              <a:lnSpc>
                <a:spcPts val="7287"/>
              </a:lnSpc>
            </a:pPr>
            <a:r>
              <a:rPr lang="en-US" sz="5205" spc="-182">
                <a:solidFill>
                  <a:srgbClr val="015438"/>
                </a:solidFill>
                <a:latin typeface="Montserrat"/>
              </a:rPr>
              <a:t>How we solve this</a:t>
            </a:r>
          </a:p>
        </p:txBody>
      </p:sp>
      <p:sp>
        <p:nvSpPr>
          <p:cNvPr name="TextBox 17" id="17"/>
          <p:cNvSpPr txBox="true"/>
          <p:nvPr/>
        </p:nvSpPr>
        <p:spPr>
          <a:xfrm rot="0">
            <a:off x="3522451" y="2213815"/>
            <a:ext cx="6277992" cy="920537"/>
          </a:xfrm>
          <a:prstGeom prst="rect">
            <a:avLst/>
          </a:prstGeom>
        </p:spPr>
        <p:txBody>
          <a:bodyPr anchor="t" rtlCol="false" tIns="0" lIns="0" bIns="0" rIns="0">
            <a:spAutoFit/>
          </a:bodyPr>
          <a:lstStyle/>
          <a:p>
            <a:pPr algn="l">
              <a:lnSpc>
                <a:spcPts val="7536"/>
              </a:lnSpc>
            </a:pPr>
            <a:r>
              <a:rPr lang="en-US" sz="5383" spc="-436">
                <a:solidFill>
                  <a:srgbClr val="015438"/>
                </a:solidFill>
                <a:latin typeface="League Spartan"/>
              </a:rPr>
              <a:t>People Use</a:t>
            </a:r>
          </a:p>
        </p:txBody>
      </p:sp>
      <p:sp>
        <p:nvSpPr>
          <p:cNvPr name="TextBox 18" id="18"/>
          <p:cNvSpPr txBox="true"/>
          <p:nvPr/>
        </p:nvSpPr>
        <p:spPr>
          <a:xfrm rot="0">
            <a:off x="3883222" y="3658227"/>
            <a:ext cx="5980501" cy="2454548"/>
          </a:xfrm>
          <a:prstGeom prst="rect">
            <a:avLst/>
          </a:prstGeom>
        </p:spPr>
        <p:txBody>
          <a:bodyPr anchor="t" rtlCol="false" tIns="0" lIns="0" bIns="0" rIns="0">
            <a:spAutoFit/>
          </a:bodyPr>
          <a:lstStyle/>
          <a:p>
            <a:pPr algn="just">
              <a:lnSpc>
                <a:spcPts val="2784"/>
              </a:lnSpc>
            </a:pPr>
            <a:r>
              <a:rPr lang="en-US" sz="1989">
                <a:solidFill>
                  <a:srgbClr val="015438"/>
                </a:solidFill>
                <a:latin typeface="Montserrat"/>
              </a:rPr>
              <a:t>According to the Google Play Store country’s download record, </a:t>
            </a:r>
            <a:r>
              <a:rPr lang="en-US" sz="1989">
                <a:solidFill>
                  <a:srgbClr val="015438"/>
                </a:solidFill>
                <a:latin typeface="Montserrat Bold"/>
              </a:rPr>
              <a:t>Telegram</a:t>
            </a:r>
            <a:r>
              <a:rPr lang="en-US" sz="1989">
                <a:solidFill>
                  <a:srgbClr val="015438"/>
                </a:solidFill>
                <a:latin typeface="Montserrat"/>
              </a:rPr>
              <a:t> is a more highly downloaded app than Facebook Messenger, WhatsApp, IMO, and other messenger apps in Ethiopia, Telegram is one of the preferred social media platforms in Ethiopia, it is </a:t>
            </a:r>
            <a:r>
              <a:rPr lang="en-US" sz="1989">
                <a:solidFill>
                  <a:srgbClr val="015438"/>
                </a:solidFill>
                <a:latin typeface="Montserrat Bold"/>
              </a:rPr>
              <a:t>more popular than any other such platform</a:t>
            </a:r>
          </a:p>
        </p:txBody>
      </p:sp>
      <p:sp>
        <p:nvSpPr>
          <p:cNvPr name="TextBox 19" id="19"/>
          <p:cNvSpPr txBox="true"/>
          <p:nvPr/>
        </p:nvSpPr>
        <p:spPr>
          <a:xfrm rot="0">
            <a:off x="3635425" y="7047572"/>
            <a:ext cx="12610689" cy="710099"/>
          </a:xfrm>
          <a:prstGeom prst="rect">
            <a:avLst/>
          </a:prstGeom>
        </p:spPr>
        <p:txBody>
          <a:bodyPr anchor="t" rtlCol="false" tIns="0" lIns="0" bIns="0" rIns="0">
            <a:spAutoFit/>
          </a:bodyPr>
          <a:lstStyle/>
          <a:p>
            <a:pPr algn="just">
              <a:lnSpc>
                <a:spcPts val="2860"/>
              </a:lnSpc>
            </a:pPr>
            <a:r>
              <a:rPr lang="en-US" sz="2043">
                <a:solidFill>
                  <a:srgbClr val="015438"/>
                </a:solidFill>
                <a:latin typeface="Montserrat"/>
              </a:rPr>
              <a:t>Its 110 million-plus population, of which </a:t>
            </a:r>
            <a:r>
              <a:rPr lang="en-US" sz="2043">
                <a:solidFill>
                  <a:srgbClr val="015438"/>
                </a:solidFill>
                <a:latin typeface="Montserrat Bold"/>
              </a:rPr>
              <a:t>roughly 45% </a:t>
            </a:r>
            <a:r>
              <a:rPr lang="en-US" sz="2043">
                <a:solidFill>
                  <a:srgbClr val="015438"/>
                </a:solidFill>
                <a:latin typeface="Montserrat"/>
              </a:rPr>
              <a:t>has access to the internet, prefer to use telegram over other social media applications</a:t>
            </a:r>
          </a:p>
        </p:txBody>
      </p:sp>
      <p:sp>
        <p:nvSpPr>
          <p:cNvPr name="TextBox 20" id="20"/>
          <p:cNvSpPr txBox="true"/>
          <p:nvPr/>
        </p:nvSpPr>
        <p:spPr>
          <a:xfrm rot="0">
            <a:off x="12186615" y="6470143"/>
            <a:ext cx="1206927" cy="662873"/>
          </a:xfrm>
          <a:prstGeom prst="rect">
            <a:avLst/>
          </a:prstGeom>
        </p:spPr>
        <p:txBody>
          <a:bodyPr anchor="t" rtlCol="false" tIns="0" lIns="0" bIns="0" rIns="0">
            <a:spAutoFit/>
          </a:bodyPr>
          <a:lstStyle/>
          <a:p>
            <a:pPr algn="l">
              <a:lnSpc>
                <a:spcPts val="5430"/>
              </a:lnSpc>
            </a:pPr>
            <a:r>
              <a:rPr lang="en-US" sz="3878">
                <a:solidFill>
                  <a:srgbClr val="FFFFFF"/>
                </a:solidFill>
                <a:latin typeface="Montserrat"/>
              </a:rPr>
              <a:t>Asia</a:t>
            </a:r>
          </a:p>
        </p:txBody>
      </p:sp>
      <p:sp>
        <p:nvSpPr>
          <p:cNvPr name="TextBox 21" id="21"/>
          <p:cNvSpPr txBox="true"/>
          <p:nvPr/>
        </p:nvSpPr>
        <p:spPr>
          <a:xfrm rot="0">
            <a:off x="15129840" y="6517768"/>
            <a:ext cx="1554513" cy="662873"/>
          </a:xfrm>
          <a:prstGeom prst="rect">
            <a:avLst/>
          </a:prstGeom>
        </p:spPr>
        <p:txBody>
          <a:bodyPr anchor="t" rtlCol="false" tIns="0" lIns="0" bIns="0" rIns="0">
            <a:spAutoFit/>
          </a:bodyPr>
          <a:lstStyle/>
          <a:p>
            <a:pPr algn="l">
              <a:lnSpc>
                <a:spcPts val="5430"/>
              </a:lnSpc>
            </a:pPr>
            <a:r>
              <a:rPr lang="en-US" sz="3878">
                <a:solidFill>
                  <a:srgbClr val="FFFFFF"/>
                </a:solidFill>
                <a:latin typeface="Montserrat"/>
              </a:rPr>
              <a:t>Africa</a:t>
            </a:r>
          </a:p>
        </p:txBody>
      </p:sp>
      <p:pic>
        <p:nvPicPr>
          <p:cNvPr name="Picture 22" id="22"/>
          <p:cNvPicPr>
            <a:picLocks noChangeAspect="true"/>
          </p:cNvPicPr>
          <p:nvPr/>
        </p:nvPicPr>
        <p:blipFill>
          <a:blip r:embed="rId12"/>
          <a:stretch>
            <a:fillRect/>
          </a:stretch>
        </p:blipFill>
        <p:spPr>
          <a:xfrm rot="0">
            <a:off x="11737503" y="1985186"/>
            <a:ext cx="4000847" cy="4000847"/>
          </a:xfrm>
          <a:prstGeom prst="rect">
            <a:avLst/>
          </a:prstGeom>
        </p:spPr>
      </p:pic>
      <p:sp>
        <p:nvSpPr>
          <p:cNvPr name="TextBox 23" id="23"/>
          <p:cNvSpPr txBox="true"/>
          <p:nvPr/>
        </p:nvSpPr>
        <p:spPr>
          <a:xfrm rot="0">
            <a:off x="13499187" y="5957853"/>
            <a:ext cx="921544" cy="438415"/>
          </a:xfrm>
          <a:prstGeom prst="rect">
            <a:avLst/>
          </a:prstGeom>
        </p:spPr>
        <p:txBody>
          <a:bodyPr anchor="t" rtlCol="false" tIns="0" lIns="0" bIns="0" rIns="0">
            <a:spAutoFit/>
          </a:bodyPr>
          <a:lstStyle/>
          <a:p>
            <a:pPr algn="ctr">
              <a:lnSpc>
                <a:spcPts val="3660"/>
              </a:lnSpc>
              <a:spcBef>
                <a:spcPct val="0"/>
              </a:spcBef>
            </a:pPr>
            <a:r>
              <a:rPr lang="en-US" sz="2614">
                <a:solidFill>
                  <a:srgbClr val="000000"/>
                </a:solidFill>
                <a:latin typeface="Montserrat"/>
              </a:rPr>
              <a:t>Users</a:t>
            </a:r>
          </a:p>
        </p:txBody>
      </p:sp>
      <p:grpSp>
        <p:nvGrpSpPr>
          <p:cNvPr name="Group 24" id="24"/>
          <p:cNvGrpSpPr/>
          <p:nvPr/>
        </p:nvGrpSpPr>
        <p:grpSpPr>
          <a:xfrm rot="0">
            <a:off x="12790078" y="5878049"/>
            <a:ext cx="2339761" cy="645649"/>
            <a:chOff x="0" y="0"/>
            <a:chExt cx="620782" cy="171302"/>
          </a:xfrm>
        </p:grpSpPr>
        <p:sp>
          <p:nvSpPr>
            <p:cNvPr name="Freeform 25" id="25"/>
            <p:cNvSpPr/>
            <p:nvPr/>
          </p:nvSpPr>
          <p:spPr>
            <a:xfrm flipH="false" flipV="false" rot="0">
              <a:off x="0" y="0"/>
              <a:ext cx="620782" cy="171302"/>
            </a:xfrm>
            <a:custGeom>
              <a:avLst/>
              <a:gdLst/>
              <a:ahLst/>
              <a:cxnLst/>
              <a:rect r="r" b="b" t="t" l="l"/>
              <a:pathLst>
                <a:path h="171302" w="620782">
                  <a:moveTo>
                    <a:pt x="85651" y="0"/>
                  </a:moveTo>
                  <a:lnTo>
                    <a:pt x="535131" y="0"/>
                  </a:lnTo>
                  <a:cubicBezTo>
                    <a:pt x="582434" y="0"/>
                    <a:pt x="620782" y="38347"/>
                    <a:pt x="620782" y="85651"/>
                  </a:cubicBezTo>
                  <a:lnTo>
                    <a:pt x="620782" y="85651"/>
                  </a:lnTo>
                  <a:cubicBezTo>
                    <a:pt x="620782" y="132955"/>
                    <a:pt x="582434" y="171302"/>
                    <a:pt x="535131" y="171302"/>
                  </a:cubicBezTo>
                  <a:lnTo>
                    <a:pt x="85651" y="171302"/>
                  </a:lnTo>
                  <a:cubicBezTo>
                    <a:pt x="38347" y="171302"/>
                    <a:pt x="0" y="132955"/>
                    <a:pt x="0" y="85651"/>
                  </a:cubicBezTo>
                  <a:lnTo>
                    <a:pt x="0" y="85651"/>
                  </a:lnTo>
                  <a:cubicBezTo>
                    <a:pt x="0" y="38347"/>
                    <a:pt x="38347" y="0"/>
                    <a:pt x="85651" y="0"/>
                  </a:cubicBezTo>
                  <a:close/>
                </a:path>
              </a:pathLst>
            </a:custGeom>
            <a:solidFill>
              <a:srgbClr val="015438"/>
            </a:solidFill>
          </p:spPr>
        </p:sp>
        <p:sp>
          <p:nvSpPr>
            <p:cNvPr name="TextBox 26" id="26"/>
            <p:cNvSpPr txBox="true"/>
            <p:nvPr/>
          </p:nvSpPr>
          <p:spPr>
            <a:xfrm>
              <a:off x="0" y="-47625"/>
              <a:ext cx="620782" cy="218927"/>
            </a:xfrm>
            <a:prstGeom prst="rect">
              <a:avLst/>
            </a:prstGeom>
          </p:spPr>
          <p:txBody>
            <a:bodyPr anchor="ctr" rtlCol="false" tIns="50800" lIns="50800" bIns="50800" rIns="50800"/>
            <a:lstStyle/>
            <a:p>
              <a:pPr algn="ctr">
                <a:lnSpc>
                  <a:spcPts val="3660"/>
                </a:lnSpc>
              </a:pPr>
            </a:p>
          </p:txBody>
        </p:sp>
      </p:grpSp>
      <p:sp>
        <p:nvSpPr>
          <p:cNvPr name="TextBox 27" id="27"/>
          <p:cNvSpPr txBox="true"/>
          <p:nvPr/>
        </p:nvSpPr>
        <p:spPr>
          <a:xfrm rot="0">
            <a:off x="13153639" y="5886866"/>
            <a:ext cx="1412840" cy="489124"/>
          </a:xfrm>
          <a:prstGeom prst="rect">
            <a:avLst/>
          </a:prstGeom>
        </p:spPr>
        <p:txBody>
          <a:bodyPr anchor="t" rtlCol="false" tIns="0" lIns="0" bIns="0" rIns="0">
            <a:spAutoFit/>
          </a:bodyPr>
          <a:lstStyle/>
          <a:p>
            <a:pPr algn="ctr">
              <a:lnSpc>
                <a:spcPts val="4015"/>
              </a:lnSpc>
            </a:pPr>
            <a:r>
              <a:rPr lang="en-US" sz="2868">
                <a:solidFill>
                  <a:srgbClr val="FFFFFF"/>
                </a:solidFill>
                <a:latin typeface="Canva Sans"/>
              </a:rPr>
              <a:t>Users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583392" y="-87734"/>
            <a:ext cx="5386205" cy="10462468"/>
            <a:chOff x="0" y="0"/>
            <a:chExt cx="1418589" cy="2755547"/>
          </a:xfrm>
        </p:grpSpPr>
        <p:sp>
          <p:nvSpPr>
            <p:cNvPr name="Freeform 3" id="3"/>
            <p:cNvSpPr/>
            <p:nvPr/>
          </p:nvSpPr>
          <p:spPr>
            <a:xfrm flipH="false" flipV="false" rot="0">
              <a:off x="0" y="0"/>
              <a:ext cx="1418589" cy="2755547"/>
            </a:xfrm>
            <a:custGeom>
              <a:avLst/>
              <a:gdLst/>
              <a:ahLst/>
              <a:cxnLst/>
              <a:rect r="r" b="b" t="t" l="l"/>
              <a:pathLst>
                <a:path h="2755547" w="1418589">
                  <a:moveTo>
                    <a:pt x="143736" y="0"/>
                  </a:moveTo>
                  <a:lnTo>
                    <a:pt x="1274853" y="0"/>
                  </a:lnTo>
                  <a:cubicBezTo>
                    <a:pt x="1354236" y="0"/>
                    <a:pt x="1418589" y="64353"/>
                    <a:pt x="1418589" y="143736"/>
                  </a:cubicBezTo>
                  <a:lnTo>
                    <a:pt x="1418589" y="2611811"/>
                  </a:lnTo>
                  <a:cubicBezTo>
                    <a:pt x="1418589" y="2649932"/>
                    <a:pt x="1403446" y="2686492"/>
                    <a:pt x="1376490" y="2713448"/>
                  </a:cubicBezTo>
                  <a:cubicBezTo>
                    <a:pt x="1349534" y="2740403"/>
                    <a:pt x="1312974" y="2755547"/>
                    <a:pt x="1274853" y="2755547"/>
                  </a:cubicBezTo>
                  <a:lnTo>
                    <a:pt x="143736" y="2755547"/>
                  </a:lnTo>
                  <a:cubicBezTo>
                    <a:pt x="105615" y="2755547"/>
                    <a:pt x="69055" y="2740403"/>
                    <a:pt x="42099" y="2713448"/>
                  </a:cubicBezTo>
                  <a:cubicBezTo>
                    <a:pt x="15144" y="2686492"/>
                    <a:pt x="0" y="2649932"/>
                    <a:pt x="0" y="2611811"/>
                  </a:cubicBezTo>
                  <a:lnTo>
                    <a:pt x="0" y="143736"/>
                  </a:lnTo>
                  <a:cubicBezTo>
                    <a:pt x="0" y="105615"/>
                    <a:pt x="15144" y="69055"/>
                    <a:pt x="42099" y="42099"/>
                  </a:cubicBezTo>
                  <a:cubicBezTo>
                    <a:pt x="69055" y="15144"/>
                    <a:pt x="105615" y="0"/>
                    <a:pt x="143736" y="0"/>
                  </a:cubicBezTo>
                  <a:close/>
                </a:path>
              </a:pathLst>
            </a:custGeom>
            <a:solidFill>
              <a:srgbClr val="7BB401"/>
            </a:solidFill>
          </p:spPr>
        </p:sp>
        <p:sp>
          <p:nvSpPr>
            <p:cNvPr name="TextBox 4" id="4"/>
            <p:cNvSpPr txBox="true"/>
            <p:nvPr/>
          </p:nvSpPr>
          <p:spPr>
            <a:xfrm>
              <a:off x="0" y="-47625"/>
              <a:ext cx="1418589" cy="2803172"/>
            </a:xfrm>
            <a:prstGeom prst="rect">
              <a:avLst/>
            </a:prstGeom>
          </p:spPr>
          <p:txBody>
            <a:bodyPr anchor="ctr" rtlCol="false" tIns="50800" lIns="50800" bIns="50800" rIns="50800"/>
            <a:lstStyle/>
            <a:p>
              <a:pPr algn="ctr">
                <a:lnSpc>
                  <a:spcPts val="3660"/>
                </a:lnSpc>
              </a:pPr>
            </a:p>
          </p:txBody>
        </p:sp>
      </p:grpSp>
      <p:sp>
        <p:nvSpPr>
          <p:cNvPr name="Freeform 5" id="5"/>
          <p:cNvSpPr/>
          <p:nvPr/>
        </p:nvSpPr>
        <p:spPr>
          <a:xfrm flipH="false" flipV="false" rot="5400000">
            <a:off x="-6353101" y="3040238"/>
            <a:ext cx="12944674" cy="4595359"/>
          </a:xfrm>
          <a:custGeom>
            <a:avLst/>
            <a:gdLst/>
            <a:ahLst/>
            <a:cxnLst/>
            <a:rect r="r" b="b" t="t" l="l"/>
            <a:pathLst>
              <a:path h="4595359" w="12944674">
                <a:moveTo>
                  <a:pt x="0" y="0"/>
                </a:moveTo>
                <a:lnTo>
                  <a:pt x="12944674" y="0"/>
                </a:lnTo>
                <a:lnTo>
                  <a:pt x="12944674" y="4595360"/>
                </a:lnTo>
                <a:lnTo>
                  <a:pt x="0" y="45953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661773" y="1958840"/>
            <a:ext cx="378788" cy="82851"/>
          </a:xfrm>
          <a:custGeom>
            <a:avLst/>
            <a:gdLst/>
            <a:ahLst/>
            <a:cxnLst/>
            <a:rect r="r" b="b" t="t" l="l"/>
            <a:pathLst>
              <a:path h="82851" w="378788">
                <a:moveTo>
                  <a:pt x="0" y="0"/>
                </a:moveTo>
                <a:lnTo>
                  <a:pt x="378788" y="0"/>
                </a:lnTo>
                <a:lnTo>
                  <a:pt x="378788" y="82851"/>
                </a:lnTo>
                <a:lnTo>
                  <a:pt x="0" y="82851"/>
                </a:lnTo>
                <a:lnTo>
                  <a:pt x="0" y="0"/>
                </a:lnTo>
                <a:close/>
              </a:path>
            </a:pathLst>
          </a:custGeom>
          <a:blipFill>
            <a:blip r:embed="rId4">
              <a:extLst>
                <a:ext uri="{96DAC541-7B7A-43D3-8B79-37D633B846F1}">
                  <asvg:svgBlip xmlns:asvg="http://schemas.microsoft.com/office/drawing/2016/SVG/main" r:embed="rId5"/>
                </a:ext>
              </a:extLst>
            </a:blip>
            <a:stretch>
              <a:fillRect l="0" t="-151970" r="-621009" b="-1346787"/>
            </a:stretch>
          </a:blipFill>
        </p:spPr>
      </p:sp>
      <p:sp>
        <p:nvSpPr>
          <p:cNvPr name="Freeform 7" id="7"/>
          <p:cNvSpPr/>
          <p:nvPr/>
        </p:nvSpPr>
        <p:spPr>
          <a:xfrm flipH="false" flipV="false" rot="0">
            <a:off x="1661773" y="2091114"/>
            <a:ext cx="378788" cy="82851"/>
          </a:xfrm>
          <a:custGeom>
            <a:avLst/>
            <a:gdLst/>
            <a:ahLst/>
            <a:cxnLst/>
            <a:rect r="r" b="b" t="t" l="l"/>
            <a:pathLst>
              <a:path h="82851" w="378788">
                <a:moveTo>
                  <a:pt x="0" y="0"/>
                </a:moveTo>
                <a:lnTo>
                  <a:pt x="378788" y="0"/>
                </a:lnTo>
                <a:lnTo>
                  <a:pt x="378788" y="82851"/>
                </a:lnTo>
                <a:lnTo>
                  <a:pt x="0" y="82851"/>
                </a:lnTo>
                <a:lnTo>
                  <a:pt x="0" y="0"/>
                </a:lnTo>
                <a:close/>
              </a:path>
            </a:pathLst>
          </a:custGeom>
          <a:blipFill>
            <a:blip r:embed="rId4">
              <a:extLst>
                <a:ext uri="{96DAC541-7B7A-43D3-8B79-37D633B846F1}">
                  <asvg:svgBlip xmlns:asvg="http://schemas.microsoft.com/office/drawing/2016/SVG/main" r:embed="rId5"/>
                </a:ext>
              </a:extLst>
            </a:blip>
            <a:stretch>
              <a:fillRect l="0" t="-151970" r="-621009" b="-1346787"/>
            </a:stretch>
          </a:blipFill>
        </p:spPr>
      </p:sp>
      <p:grpSp>
        <p:nvGrpSpPr>
          <p:cNvPr name="Group 8" id="8"/>
          <p:cNvGrpSpPr/>
          <p:nvPr/>
        </p:nvGrpSpPr>
        <p:grpSpPr>
          <a:xfrm rot="0">
            <a:off x="16531473" y="8442177"/>
            <a:ext cx="816123" cy="816123"/>
            <a:chOff x="0" y="0"/>
            <a:chExt cx="812800" cy="812800"/>
          </a:xfrm>
        </p:grpSpPr>
        <p:sp>
          <p:nvSpPr>
            <p:cNvPr name="Freeform 9" id="9"/>
            <p:cNvSpPr/>
            <p:nvPr/>
          </p:nvSpPr>
          <p:spPr>
            <a:xfrm flipH="false" flipV="false" rot="0">
              <a:off x="24025" y="24025"/>
              <a:ext cx="764749" cy="764749"/>
            </a:xfrm>
            <a:custGeom>
              <a:avLst/>
              <a:gdLst/>
              <a:ahLst/>
              <a:cxnLst/>
              <a:rect r="r" b="b" t="t" l="l"/>
              <a:pathLst>
                <a:path h="764749" w="764749">
                  <a:moveTo>
                    <a:pt x="436037" y="29637"/>
                  </a:moveTo>
                  <a:lnTo>
                    <a:pt x="735113" y="328713"/>
                  </a:lnTo>
                  <a:cubicBezTo>
                    <a:pt x="764750" y="358350"/>
                    <a:pt x="764750" y="406400"/>
                    <a:pt x="735113" y="436037"/>
                  </a:cubicBezTo>
                  <a:lnTo>
                    <a:pt x="436037" y="735113"/>
                  </a:lnTo>
                  <a:cubicBezTo>
                    <a:pt x="406400" y="764750"/>
                    <a:pt x="358350" y="764750"/>
                    <a:pt x="328713" y="735113"/>
                  </a:cubicBezTo>
                  <a:lnTo>
                    <a:pt x="29637" y="436037"/>
                  </a:lnTo>
                  <a:cubicBezTo>
                    <a:pt x="0" y="406400"/>
                    <a:pt x="0" y="358350"/>
                    <a:pt x="29637" y="328713"/>
                  </a:cubicBezTo>
                  <a:lnTo>
                    <a:pt x="328713" y="29637"/>
                  </a:lnTo>
                  <a:cubicBezTo>
                    <a:pt x="358350" y="0"/>
                    <a:pt x="406400" y="0"/>
                    <a:pt x="436037" y="29637"/>
                  </a:cubicBezTo>
                  <a:close/>
                </a:path>
              </a:pathLst>
            </a:custGeom>
            <a:solidFill>
              <a:srgbClr val="015438"/>
            </a:solidFill>
          </p:spPr>
        </p:sp>
        <p:sp>
          <p:nvSpPr>
            <p:cNvPr name="TextBox 10" id="10"/>
            <p:cNvSpPr txBox="true"/>
            <p:nvPr/>
          </p:nvSpPr>
          <p:spPr>
            <a:xfrm>
              <a:off x="139700" y="92075"/>
              <a:ext cx="533400" cy="581025"/>
            </a:xfrm>
            <a:prstGeom prst="rect">
              <a:avLst/>
            </a:prstGeom>
          </p:spPr>
          <p:txBody>
            <a:bodyPr anchor="ctr" rtlCol="false" tIns="50800" lIns="50800" bIns="50800" rIns="50800"/>
            <a:lstStyle/>
            <a:p>
              <a:pPr algn="ctr">
                <a:lnSpc>
                  <a:spcPts val="3660"/>
                </a:lnSpc>
              </a:pPr>
            </a:p>
          </p:txBody>
        </p:sp>
      </p:grpSp>
      <p:sp>
        <p:nvSpPr>
          <p:cNvPr name="Freeform 11" id="11"/>
          <p:cNvSpPr/>
          <p:nvPr/>
        </p:nvSpPr>
        <p:spPr>
          <a:xfrm flipH="false" flipV="false" rot="0">
            <a:off x="13473837" y="1343722"/>
            <a:ext cx="386222" cy="496483"/>
          </a:xfrm>
          <a:custGeom>
            <a:avLst/>
            <a:gdLst/>
            <a:ahLst/>
            <a:cxnLst/>
            <a:rect r="r" b="b" t="t" l="l"/>
            <a:pathLst>
              <a:path h="496483" w="386222">
                <a:moveTo>
                  <a:pt x="0" y="0"/>
                </a:moveTo>
                <a:lnTo>
                  <a:pt x="386222" y="0"/>
                </a:lnTo>
                <a:lnTo>
                  <a:pt x="386222" y="496483"/>
                </a:lnTo>
                <a:lnTo>
                  <a:pt x="0" y="49648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2" id="12"/>
          <p:cNvSpPr/>
          <p:nvPr/>
        </p:nvSpPr>
        <p:spPr>
          <a:xfrm flipH="false" flipV="false" rot="0">
            <a:off x="11450490" y="2322465"/>
            <a:ext cx="5897106" cy="4186945"/>
          </a:xfrm>
          <a:custGeom>
            <a:avLst/>
            <a:gdLst/>
            <a:ahLst/>
            <a:cxnLst/>
            <a:rect r="r" b="b" t="t" l="l"/>
            <a:pathLst>
              <a:path h="4186945" w="5897106">
                <a:moveTo>
                  <a:pt x="0" y="0"/>
                </a:moveTo>
                <a:lnTo>
                  <a:pt x="5897106" y="0"/>
                </a:lnTo>
                <a:lnTo>
                  <a:pt x="5897106" y="4186945"/>
                </a:lnTo>
                <a:lnTo>
                  <a:pt x="0" y="418694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3" id="13"/>
          <p:cNvSpPr/>
          <p:nvPr/>
        </p:nvSpPr>
        <p:spPr>
          <a:xfrm flipH="false" flipV="false" rot="0">
            <a:off x="15439132" y="2173965"/>
            <a:ext cx="1908463" cy="1869287"/>
          </a:xfrm>
          <a:custGeom>
            <a:avLst/>
            <a:gdLst/>
            <a:ahLst/>
            <a:cxnLst/>
            <a:rect r="r" b="b" t="t" l="l"/>
            <a:pathLst>
              <a:path h="1869287" w="1908463">
                <a:moveTo>
                  <a:pt x="0" y="0"/>
                </a:moveTo>
                <a:lnTo>
                  <a:pt x="1908464" y="0"/>
                </a:lnTo>
                <a:lnTo>
                  <a:pt x="1908464" y="1869286"/>
                </a:lnTo>
                <a:lnTo>
                  <a:pt x="0" y="1869286"/>
                </a:lnTo>
                <a:lnTo>
                  <a:pt x="0" y="0"/>
                </a:lnTo>
                <a:close/>
              </a:path>
            </a:pathLst>
          </a:custGeom>
          <a:blipFill>
            <a:blip r:embed="rId10">
              <a:alphaModFix amt="9999"/>
              <a:extLst>
                <a:ext uri="{96DAC541-7B7A-43D3-8B79-37D633B846F1}">
                  <asvg:svgBlip xmlns:asvg="http://schemas.microsoft.com/office/drawing/2016/SVG/main" r:embed="rId11"/>
                </a:ext>
              </a:extLst>
            </a:blip>
            <a:stretch>
              <a:fillRect l="0" t="0" r="0" b="0"/>
            </a:stretch>
          </a:blipFill>
        </p:spPr>
      </p:sp>
      <p:sp>
        <p:nvSpPr>
          <p:cNvPr name="Freeform 14" id="14"/>
          <p:cNvSpPr/>
          <p:nvPr/>
        </p:nvSpPr>
        <p:spPr>
          <a:xfrm flipH="false" flipV="false" rot="0">
            <a:off x="3623449" y="6907443"/>
            <a:ext cx="2220961" cy="2220961"/>
          </a:xfrm>
          <a:custGeom>
            <a:avLst/>
            <a:gdLst/>
            <a:ahLst/>
            <a:cxnLst/>
            <a:rect r="r" b="b" t="t" l="l"/>
            <a:pathLst>
              <a:path h="2220961" w="2220961">
                <a:moveTo>
                  <a:pt x="0" y="0"/>
                </a:moveTo>
                <a:lnTo>
                  <a:pt x="2220961" y="0"/>
                </a:lnTo>
                <a:lnTo>
                  <a:pt x="2220961" y="2220961"/>
                </a:lnTo>
                <a:lnTo>
                  <a:pt x="0" y="2220961"/>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5" id="15"/>
          <p:cNvSpPr/>
          <p:nvPr/>
        </p:nvSpPr>
        <p:spPr>
          <a:xfrm flipH="false" flipV="false" rot="0">
            <a:off x="6212039" y="6907443"/>
            <a:ext cx="2220961" cy="2220961"/>
          </a:xfrm>
          <a:custGeom>
            <a:avLst/>
            <a:gdLst/>
            <a:ahLst/>
            <a:cxnLst/>
            <a:rect r="r" b="b" t="t" l="l"/>
            <a:pathLst>
              <a:path h="2220961" w="2220961">
                <a:moveTo>
                  <a:pt x="0" y="0"/>
                </a:moveTo>
                <a:lnTo>
                  <a:pt x="2220961" y="0"/>
                </a:lnTo>
                <a:lnTo>
                  <a:pt x="2220961" y="2220961"/>
                </a:lnTo>
                <a:lnTo>
                  <a:pt x="0" y="2220961"/>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6" id="16"/>
          <p:cNvSpPr/>
          <p:nvPr/>
        </p:nvSpPr>
        <p:spPr>
          <a:xfrm flipH="false" flipV="false" rot="0">
            <a:off x="8796545" y="6907443"/>
            <a:ext cx="2220961" cy="2220961"/>
          </a:xfrm>
          <a:custGeom>
            <a:avLst/>
            <a:gdLst/>
            <a:ahLst/>
            <a:cxnLst/>
            <a:rect r="r" b="b" t="t" l="l"/>
            <a:pathLst>
              <a:path h="2220961" w="2220961">
                <a:moveTo>
                  <a:pt x="0" y="0"/>
                </a:moveTo>
                <a:lnTo>
                  <a:pt x="2220961" y="0"/>
                </a:lnTo>
                <a:lnTo>
                  <a:pt x="2220961" y="2220961"/>
                </a:lnTo>
                <a:lnTo>
                  <a:pt x="0" y="2220961"/>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7" id="17"/>
          <p:cNvSpPr/>
          <p:nvPr/>
        </p:nvSpPr>
        <p:spPr>
          <a:xfrm flipH="false" flipV="false" rot="0">
            <a:off x="11381052" y="6969299"/>
            <a:ext cx="2220961" cy="2220961"/>
          </a:xfrm>
          <a:custGeom>
            <a:avLst/>
            <a:gdLst/>
            <a:ahLst/>
            <a:cxnLst/>
            <a:rect r="r" b="b" t="t" l="l"/>
            <a:pathLst>
              <a:path h="2220961" w="2220961">
                <a:moveTo>
                  <a:pt x="0" y="0"/>
                </a:moveTo>
                <a:lnTo>
                  <a:pt x="2220961" y="0"/>
                </a:lnTo>
                <a:lnTo>
                  <a:pt x="2220961" y="2220961"/>
                </a:lnTo>
                <a:lnTo>
                  <a:pt x="0" y="2220961"/>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8" id="18"/>
          <p:cNvSpPr/>
          <p:nvPr/>
        </p:nvSpPr>
        <p:spPr>
          <a:xfrm flipH="false" flipV="false" rot="0">
            <a:off x="13965192" y="6969299"/>
            <a:ext cx="2220961" cy="2220961"/>
          </a:xfrm>
          <a:custGeom>
            <a:avLst/>
            <a:gdLst/>
            <a:ahLst/>
            <a:cxnLst/>
            <a:rect r="r" b="b" t="t" l="l"/>
            <a:pathLst>
              <a:path h="2220961" w="2220961">
                <a:moveTo>
                  <a:pt x="0" y="0"/>
                </a:moveTo>
                <a:lnTo>
                  <a:pt x="2220961" y="0"/>
                </a:lnTo>
                <a:lnTo>
                  <a:pt x="2220961" y="2220961"/>
                </a:lnTo>
                <a:lnTo>
                  <a:pt x="0" y="2220961"/>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grpSp>
        <p:nvGrpSpPr>
          <p:cNvPr name="Group 19" id="19"/>
          <p:cNvGrpSpPr/>
          <p:nvPr/>
        </p:nvGrpSpPr>
        <p:grpSpPr>
          <a:xfrm rot="0">
            <a:off x="3711956" y="6842785"/>
            <a:ext cx="1919058" cy="2043947"/>
            <a:chOff x="0" y="0"/>
            <a:chExt cx="763136" cy="812800"/>
          </a:xfrm>
        </p:grpSpPr>
        <p:sp>
          <p:nvSpPr>
            <p:cNvPr name="Freeform 20" id="20"/>
            <p:cNvSpPr/>
            <p:nvPr/>
          </p:nvSpPr>
          <p:spPr>
            <a:xfrm flipH="false" flipV="false" rot="0">
              <a:off x="0" y="0"/>
              <a:ext cx="763136" cy="812800"/>
            </a:xfrm>
            <a:custGeom>
              <a:avLst/>
              <a:gdLst/>
              <a:ahLst/>
              <a:cxnLst/>
              <a:rect r="r" b="b" t="t" l="l"/>
              <a:pathLst>
                <a:path h="812800" w="763136">
                  <a:moveTo>
                    <a:pt x="381568" y="0"/>
                  </a:moveTo>
                  <a:cubicBezTo>
                    <a:pt x="170834" y="0"/>
                    <a:pt x="0" y="181951"/>
                    <a:pt x="0" y="406400"/>
                  </a:cubicBezTo>
                  <a:cubicBezTo>
                    <a:pt x="0" y="630849"/>
                    <a:pt x="170834" y="812800"/>
                    <a:pt x="381568" y="812800"/>
                  </a:cubicBezTo>
                  <a:cubicBezTo>
                    <a:pt x="592302" y="812800"/>
                    <a:pt x="763136" y="630849"/>
                    <a:pt x="763136" y="406400"/>
                  </a:cubicBezTo>
                  <a:cubicBezTo>
                    <a:pt x="763136" y="181951"/>
                    <a:pt x="592302" y="0"/>
                    <a:pt x="381568" y="0"/>
                  </a:cubicBezTo>
                  <a:close/>
                </a:path>
              </a:pathLst>
            </a:custGeom>
            <a:solidFill>
              <a:srgbClr val="015438"/>
            </a:solidFill>
          </p:spPr>
        </p:sp>
        <p:sp>
          <p:nvSpPr>
            <p:cNvPr name="TextBox 21" id="21"/>
            <p:cNvSpPr txBox="true"/>
            <p:nvPr/>
          </p:nvSpPr>
          <p:spPr>
            <a:xfrm>
              <a:off x="71544" y="28575"/>
              <a:ext cx="620048" cy="708025"/>
            </a:xfrm>
            <a:prstGeom prst="rect">
              <a:avLst/>
            </a:prstGeom>
          </p:spPr>
          <p:txBody>
            <a:bodyPr anchor="ctr" rtlCol="false" tIns="50800" lIns="50800" bIns="50800" rIns="50800"/>
            <a:lstStyle/>
            <a:p>
              <a:pPr algn="ctr">
                <a:lnSpc>
                  <a:spcPts val="3660"/>
                </a:lnSpc>
              </a:pPr>
            </a:p>
          </p:txBody>
        </p:sp>
      </p:grpSp>
      <p:grpSp>
        <p:nvGrpSpPr>
          <p:cNvPr name="Group 22" id="22"/>
          <p:cNvGrpSpPr/>
          <p:nvPr/>
        </p:nvGrpSpPr>
        <p:grpSpPr>
          <a:xfrm rot="0">
            <a:off x="6300545" y="6842785"/>
            <a:ext cx="2043947" cy="2043947"/>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15438"/>
            </a:solidFill>
          </p:spPr>
        </p:sp>
        <p:sp>
          <p:nvSpPr>
            <p:cNvPr name="TextBox 24" id="24"/>
            <p:cNvSpPr txBox="true"/>
            <p:nvPr/>
          </p:nvSpPr>
          <p:spPr>
            <a:xfrm>
              <a:off x="76200" y="28575"/>
              <a:ext cx="660400" cy="708025"/>
            </a:xfrm>
            <a:prstGeom prst="rect">
              <a:avLst/>
            </a:prstGeom>
          </p:spPr>
          <p:txBody>
            <a:bodyPr anchor="ctr" rtlCol="false" tIns="50800" lIns="50800" bIns="50800" rIns="50800"/>
            <a:lstStyle/>
            <a:p>
              <a:pPr algn="ctr">
                <a:lnSpc>
                  <a:spcPts val="3660"/>
                </a:lnSpc>
              </a:pPr>
            </a:p>
          </p:txBody>
        </p:sp>
      </p:grpSp>
      <p:grpSp>
        <p:nvGrpSpPr>
          <p:cNvPr name="Group 25" id="25"/>
          <p:cNvGrpSpPr/>
          <p:nvPr/>
        </p:nvGrpSpPr>
        <p:grpSpPr>
          <a:xfrm rot="0">
            <a:off x="8885418" y="6842785"/>
            <a:ext cx="2043947" cy="2043947"/>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15438"/>
            </a:solidFill>
          </p:spPr>
        </p:sp>
        <p:sp>
          <p:nvSpPr>
            <p:cNvPr name="TextBox 27" id="27"/>
            <p:cNvSpPr txBox="true"/>
            <p:nvPr/>
          </p:nvSpPr>
          <p:spPr>
            <a:xfrm>
              <a:off x="76200" y="28575"/>
              <a:ext cx="660400" cy="708025"/>
            </a:xfrm>
            <a:prstGeom prst="rect">
              <a:avLst/>
            </a:prstGeom>
          </p:spPr>
          <p:txBody>
            <a:bodyPr anchor="ctr" rtlCol="false" tIns="50800" lIns="50800" bIns="50800" rIns="50800"/>
            <a:lstStyle/>
            <a:p>
              <a:pPr algn="ctr">
                <a:lnSpc>
                  <a:spcPts val="3660"/>
                </a:lnSpc>
              </a:pPr>
            </a:p>
          </p:txBody>
        </p:sp>
      </p:grpSp>
      <p:grpSp>
        <p:nvGrpSpPr>
          <p:cNvPr name="Group 28" id="28"/>
          <p:cNvGrpSpPr/>
          <p:nvPr/>
        </p:nvGrpSpPr>
        <p:grpSpPr>
          <a:xfrm rot="0">
            <a:off x="11469559" y="6842785"/>
            <a:ext cx="2043947" cy="2043947"/>
            <a:chOff x="0" y="0"/>
            <a:chExt cx="812800" cy="812800"/>
          </a:xfrm>
        </p:grpSpPr>
        <p:sp>
          <p:nvSpPr>
            <p:cNvPr name="Freeform 29" id="2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15438"/>
            </a:solidFill>
          </p:spPr>
        </p:sp>
        <p:sp>
          <p:nvSpPr>
            <p:cNvPr name="TextBox 30" id="30"/>
            <p:cNvSpPr txBox="true"/>
            <p:nvPr/>
          </p:nvSpPr>
          <p:spPr>
            <a:xfrm>
              <a:off x="76200" y="28575"/>
              <a:ext cx="660400" cy="708025"/>
            </a:xfrm>
            <a:prstGeom prst="rect">
              <a:avLst/>
            </a:prstGeom>
          </p:spPr>
          <p:txBody>
            <a:bodyPr anchor="ctr" rtlCol="false" tIns="50800" lIns="50800" bIns="50800" rIns="50800"/>
            <a:lstStyle/>
            <a:p>
              <a:pPr algn="ctr">
                <a:lnSpc>
                  <a:spcPts val="3660"/>
                </a:lnSpc>
              </a:pPr>
            </a:p>
          </p:txBody>
        </p:sp>
      </p:grpSp>
      <p:grpSp>
        <p:nvGrpSpPr>
          <p:cNvPr name="Group 31" id="31"/>
          <p:cNvGrpSpPr/>
          <p:nvPr/>
        </p:nvGrpSpPr>
        <p:grpSpPr>
          <a:xfrm rot="0">
            <a:off x="14053699" y="6842785"/>
            <a:ext cx="2043947" cy="2043947"/>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15438"/>
            </a:solidFill>
          </p:spPr>
        </p:sp>
        <p:sp>
          <p:nvSpPr>
            <p:cNvPr name="TextBox 33" id="33"/>
            <p:cNvSpPr txBox="true"/>
            <p:nvPr/>
          </p:nvSpPr>
          <p:spPr>
            <a:xfrm>
              <a:off x="76200" y="28575"/>
              <a:ext cx="660400" cy="708025"/>
            </a:xfrm>
            <a:prstGeom prst="rect">
              <a:avLst/>
            </a:prstGeom>
          </p:spPr>
          <p:txBody>
            <a:bodyPr anchor="ctr" rtlCol="false" tIns="50800" lIns="50800" bIns="50800" rIns="50800"/>
            <a:lstStyle/>
            <a:p>
              <a:pPr algn="ctr">
                <a:lnSpc>
                  <a:spcPts val="3660"/>
                </a:lnSpc>
              </a:pPr>
            </a:p>
          </p:txBody>
        </p:sp>
      </p:grpSp>
      <p:sp>
        <p:nvSpPr>
          <p:cNvPr name="TextBox 34" id="34"/>
          <p:cNvSpPr txBox="true"/>
          <p:nvPr/>
        </p:nvSpPr>
        <p:spPr>
          <a:xfrm rot="0">
            <a:off x="16681648" y="8633862"/>
            <a:ext cx="515772" cy="385128"/>
          </a:xfrm>
          <a:prstGeom prst="rect">
            <a:avLst/>
          </a:prstGeom>
        </p:spPr>
        <p:txBody>
          <a:bodyPr anchor="t" rtlCol="false" tIns="0" lIns="0" bIns="0" rIns="0">
            <a:spAutoFit/>
          </a:bodyPr>
          <a:lstStyle/>
          <a:p>
            <a:pPr algn="ctr">
              <a:lnSpc>
                <a:spcPts val="3161"/>
              </a:lnSpc>
            </a:pPr>
            <a:r>
              <a:rPr lang="en-US" sz="2258">
                <a:solidFill>
                  <a:srgbClr val="FFFFFF"/>
                </a:solidFill>
                <a:latin typeface="Montserrat"/>
              </a:rPr>
              <a:t>06</a:t>
            </a:r>
          </a:p>
        </p:txBody>
      </p:sp>
      <p:sp>
        <p:nvSpPr>
          <p:cNvPr name="TextBox 35" id="35"/>
          <p:cNvSpPr txBox="true"/>
          <p:nvPr/>
        </p:nvSpPr>
        <p:spPr>
          <a:xfrm rot="0">
            <a:off x="14077290" y="1421470"/>
            <a:ext cx="3334410" cy="437785"/>
          </a:xfrm>
          <a:prstGeom prst="rect">
            <a:avLst/>
          </a:prstGeom>
        </p:spPr>
        <p:txBody>
          <a:bodyPr anchor="t" rtlCol="false" tIns="0" lIns="0" bIns="0" rIns="0">
            <a:spAutoFit/>
          </a:bodyPr>
          <a:lstStyle/>
          <a:p>
            <a:pPr algn="l">
              <a:lnSpc>
                <a:spcPts val="3660"/>
              </a:lnSpc>
            </a:pPr>
            <a:r>
              <a:rPr lang="en-US" sz="2614">
                <a:solidFill>
                  <a:srgbClr val="015438"/>
                </a:solidFill>
                <a:latin typeface="Montserrat"/>
              </a:rPr>
              <a:t>Green Points</a:t>
            </a:r>
          </a:p>
        </p:txBody>
      </p:sp>
      <p:sp>
        <p:nvSpPr>
          <p:cNvPr name="TextBox 36" id="36"/>
          <p:cNvSpPr txBox="true"/>
          <p:nvPr/>
        </p:nvSpPr>
        <p:spPr>
          <a:xfrm rot="0">
            <a:off x="3448558" y="862141"/>
            <a:ext cx="4791704" cy="877438"/>
          </a:xfrm>
          <a:prstGeom prst="rect">
            <a:avLst/>
          </a:prstGeom>
        </p:spPr>
        <p:txBody>
          <a:bodyPr anchor="t" rtlCol="false" tIns="0" lIns="0" bIns="0" rIns="0">
            <a:spAutoFit/>
          </a:bodyPr>
          <a:lstStyle/>
          <a:p>
            <a:pPr algn="l">
              <a:lnSpc>
                <a:spcPts val="7287"/>
              </a:lnSpc>
            </a:pPr>
            <a:r>
              <a:rPr lang="en-US" sz="5205" spc="-182">
                <a:solidFill>
                  <a:srgbClr val="015438"/>
                </a:solidFill>
                <a:latin typeface="Montserrat"/>
              </a:rPr>
              <a:t>Our Solution</a:t>
            </a:r>
          </a:p>
        </p:txBody>
      </p:sp>
      <p:sp>
        <p:nvSpPr>
          <p:cNvPr name="TextBox 37" id="37"/>
          <p:cNvSpPr txBox="true"/>
          <p:nvPr/>
        </p:nvSpPr>
        <p:spPr>
          <a:xfrm rot="0">
            <a:off x="3711956" y="2436765"/>
            <a:ext cx="7905538" cy="1239729"/>
          </a:xfrm>
          <a:prstGeom prst="rect">
            <a:avLst/>
          </a:prstGeom>
        </p:spPr>
        <p:txBody>
          <a:bodyPr anchor="t" rtlCol="false" tIns="0" lIns="0" bIns="0" rIns="0">
            <a:spAutoFit/>
          </a:bodyPr>
          <a:lstStyle/>
          <a:p>
            <a:pPr algn="l">
              <a:lnSpc>
                <a:spcPts val="9613"/>
              </a:lnSpc>
            </a:pPr>
            <a:r>
              <a:rPr lang="en-US" sz="8583" spc="-695">
                <a:solidFill>
                  <a:srgbClr val="015438"/>
                </a:solidFill>
                <a:latin typeface="League Spartan"/>
              </a:rPr>
              <a:t>Green Points</a:t>
            </a:r>
          </a:p>
        </p:txBody>
      </p:sp>
      <p:sp>
        <p:nvSpPr>
          <p:cNvPr name="TextBox 38" id="38"/>
          <p:cNvSpPr txBox="true"/>
          <p:nvPr/>
        </p:nvSpPr>
        <p:spPr>
          <a:xfrm rot="0">
            <a:off x="3623449" y="3995626"/>
            <a:ext cx="6757842" cy="2279184"/>
          </a:xfrm>
          <a:prstGeom prst="rect">
            <a:avLst/>
          </a:prstGeom>
        </p:spPr>
        <p:txBody>
          <a:bodyPr anchor="t" rtlCol="false" tIns="0" lIns="0" bIns="0" rIns="0">
            <a:spAutoFit/>
          </a:bodyPr>
          <a:lstStyle/>
          <a:p>
            <a:pPr algn="just">
              <a:lnSpc>
                <a:spcPts val="3000"/>
              </a:lnSpc>
            </a:pPr>
            <a:r>
              <a:rPr lang="en-US" sz="2143">
                <a:solidFill>
                  <a:srgbClr val="015438"/>
                </a:solidFill>
                <a:latin typeface="Montserrat"/>
              </a:rPr>
              <a:t>Our Platform Green Points helps address key pain points for farmers in Ethiopia. It combines AI technology with agricultural systems and also provides analysis and recommendations based on data from weather, land area, and soil conditions</a:t>
            </a:r>
          </a:p>
        </p:txBody>
      </p:sp>
      <p:sp>
        <p:nvSpPr>
          <p:cNvPr name="TextBox 39" id="39"/>
          <p:cNvSpPr txBox="true"/>
          <p:nvPr/>
        </p:nvSpPr>
        <p:spPr>
          <a:xfrm rot="0">
            <a:off x="3801548" y="7363458"/>
            <a:ext cx="1864764" cy="1040701"/>
          </a:xfrm>
          <a:prstGeom prst="rect">
            <a:avLst/>
          </a:prstGeom>
        </p:spPr>
        <p:txBody>
          <a:bodyPr anchor="t" rtlCol="false" tIns="0" lIns="0" bIns="0" rIns="0">
            <a:spAutoFit/>
          </a:bodyPr>
          <a:lstStyle/>
          <a:p>
            <a:pPr algn="ctr">
              <a:lnSpc>
                <a:spcPts val="2761"/>
              </a:lnSpc>
            </a:pPr>
            <a:r>
              <a:rPr lang="en-US" sz="2629">
                <a:solidFill>
                  <a:srgbClr val="FFFFFF"/>
                </a:solidFill>
                <a:latin typeface="Montserrat"/>
              </a:rPr>
              <a:t>P2P Farmer Conn</a:t>
            </a:r>
          </a:p>
        </p:txBody>
      </p:sp>
      <p:sp>
        <p:nvSpPr>
          <p:cNvPr name="TextBox 40" id="40"/>
          <p:cNvSpPr txBox="true"/>
          <p:nvPr/>
        </p:nvSpPr>
        <p:spPr>
          <a:xfrm rot="0">
            <a:off x="6390137" y="7363458"/>
            <a:ext cx="1864764" cy="1040701"/>
          </a:xfrm>
          <a:prstGeom prst="rect">
            <a:avLst/>
          </a:prstGeom>
        </p:spPr>
        <p:txBody>
          <a:bodyPr anchor="t" rtlCol="false" tIns="0" lIns="0" bIns="0" rIns="0">
            <a:spAutoFit/>
          </a:bodyPr>
          <a:lstStyle/>
          <a:p>
            <a:pPr algn="ctr">
              <a:lnSpc>
                <a:spcPts val="2761"/>
              </a:lnSpc>
            </a:pPr>
            <a:r>
              <a:rPr lang="en-US" sz="2629">
                <a:solidFill>
                  <a:srgbClr val="FFFFFF"/>
                </a:solidFill>
                <a:latin typeface="Montserrat"/>
              </a:rPr>
              <a:t>Farming</a:t>
            </a:r>
          </a:p>
          <a:p>
            <a:pPr algn="ctr">
              <a:lnSpc>
                <a:spcPts val="2761"/>
              </a:lnSpc>
            </a:pPr>
            <a:r>
              <a:rPr lang="en-US" sz="2629">
                <a:solidFill>
                  <a:srgbClr val="FFFFFF"/>
                </a:solidFill>
                <a:latin typeface="Montserrat"/>
              </a:rPr>
              <a:t>management </a:t>
            </a:r>
          </a:p>
        </p:txBody>
      </p:sp>
      <p:sp>
        <p:nvSpPr>
          <p:cNvPr name="TextBox 41" id="41"/>
          <p:cNvSpPr txBox="true"/>
          <p:nvPr/>
        </p:nvSpPr>
        <p:spPr>
          <a:xfrm rot="0">
            <a:off x="8975010" y="7363458"/>
            <a:ext cx="1864764" cy="1040701"/>
          </a:xfrm>
          <a:prstGeom prst="rect">
            <a:avLst/>
          </a:prstGeom>
        </p:spPr>
        <p:txBody>
          <a:bodyPr anchor="t" rtlCol="false" tIns="0" lIns="0" bIns="0" rIns="0">
            <a:spAutoFit/>
          </a:bodyPr>
          <a:lstStyle/>
          <a:p>
            <a:pPr algn="ctr">
              <a:lnSpc>
                <a:spcPts val="2761"/>
              </a:lnSpc>
            </a:pPr>
            <a:r>
              <a:rPr lang="en-US" sz="2629">
                <a:solidFill>
                  <a:srgbClr val="FFFFFF"/>
                </a:solidFill>
                <a:latin typeface="Montserrat"/>
              </a:rPr>
              <a:t>Climate Prediction Models</a:t>
            </a:r>
          </a:p>
        </p:txBody>
      </p:sp>
      <p:sp>
        <p:nvSpPr>
          <p:cNvPr name="TextBox 42" id="42"/>
          <p:cNvSpPr txBox="true"/>
          <p:nvPr/>
        </p:nvSpPr>
        <p:spPr>
          <a:xfrm rot="0">
            <a:off x="11659919" y="7363458"/>
            <a:ext cx="1663227" cy="1040701"/>
          </a:xfrm>
          <a:prstGeom prst="rect">
            <a:avLst/>
          </a:prstGeom>
        </p:spPr>
        <p:txBody>
          <a:bodyPr anchor="t" rtlCol="false" tIns="0" lIns="0" bIns="0" rIns="0">
            <a:spAutoFit/>
          </a:bodyPr>
          <a:lstStyle/>
          <a:p>
            <a:pPr algn="ctr">
              <a:lnSpc>
                <a:spcPts val="2761"/>
              </a:lnSpc>
            </a:pPr>
            <a:r>
              <a:rPr lang="en-US" sz="2629">
                <a:solidFill>
                  <a:srgbClr val="FFFFFF"/>
                </a:solidFill>
                <a:latin typeface="Montserrat"/>
              </a:rPr>
              <a:t>Data Analytics Tools</a:t>
            </a:r>
          </a:p>
        </p:txBody>
      </p:sp>
      <p:sp>
        <p:nvSpPr>
          <p:cNvPr name="TextBox 43" id="43"/>
          <p:cNvSpPr txBox="true"/>
          <p:nvPr/>
        </p:nvSpPr>
        <p:spPr>
          <a:xfrm rot="0">
            <a:off x="14275070" y="7363458"/>
            <a:ext cx="1601205" cy="1040701"/>
          </a:xfrm>
          <a:prstGeom prst="rect">
            <a:avLst/>
          </a:prstGeom>
        </p:spPr>
        <p:txBody>
          <a:bodyPr anchor="t" rtlCol="false" tIns="0" lIns="0" bIns="0" rIns="0">
            <a:spAutoFit/>
          </a:bodyPr>
          <a:lstStyle/>
          <a:p>
            <a:pPr algn="ctr">
              <a:lnSpc>
                <a:spcPts val="2761"/>
              </a:lnSpc>
            </a:pPr>
            <a:r>
              <a:rPr lang="en-US" sz="2629">
                <a:solidFill>
                  <a:srgbClr val="FFFFFF"/>
                </a:solidFill>
                <a:latin typeface="Montserrat"/>
              </a:rPr>
              <a:t>AI for Crop Analysis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2F2F2"/>
        </a:solidFill>
      </p:bgPr>
    </p:bg>
    <p:spTree>
      <p:nvGrpSpPr>
        <p:cNvPr id="1" name=""/>
        <p:cNvGrpSpPr/>
        <p:nvPr/>
      </p:nvGrpSpPr>
      <p:grpSpPr>
        <a:xfrm>
          <a:off x="0" y="0"/>
          <a:ext cx="0" cy="0"/>
          <a:chOff x="0" y="0"/>
          <a:chExt cx="0" cy="0"/>
        </a:xfrm>
      </p:grpSpPr>
      <p:sp>
        <p:nvSpPr>
          <p:cNvPr name="Freeform 2" id="2"/>
          <p:cNvSpPr/>
          <p:nvPr/>
        </p:nvSpPr>
        <p:spPr>
          <a:xfrm flipH="false" flipV="false" rot="-2454813">
            <a:off x="-2483928" y="-1763293"/>
            <a:ext cx="4705411" cy="3723156"/>
          </a:xfrm>
          <a:custGeom>
            <a:avLst/>
            <a:gdLst/>
            <a:ahLst/>
            <a:cxnLst/>
            <a:rect r="r" b="b" t="t" l="l"/>
            <a:pathLst>
              <a:path h="3723156" w="4705411">
                <a:moveTo>
                  <a:pt x="0" y="0"/>
                </a:moveTo>
                <a:lnTo>
                  <a:pt x="4705410" y="0"/>
                </a:lnTo>
                <a:lnTo>
                  <a:pt x="4705410" y="3723157"/>
                </a:lnTo>
                <a:lnTo>
                  <a:pt x="0" y="3723157"/>
                </a:lnTo>
                <a:lnTo>
                  <a:pt x="0" y="0"/>
                </a:lnTo>
                <a:close/>
              </a:path>
            </a:pathLst>
          </a:custGeom>
          <a:blipFill>
            <a:blip r:embed="rId2">
              <a:alphaModFix amt="3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2454813">
            <a:off x="15935295" y="8732386"/>
            <a:ext cx="4705411" cy="3723156"/>
          </a:xfrm>
          <a:custGeom>
            <a:avLst/>
            <a:gdLst/>
            <a:ahLst/>
            <a:cxnLst/>
            <a:rect r="r" b="b" t="t" l="l"/>
            <a:pathLst>
              <a:path h="3723156" w="4705411">
                <a:moveTo>
                  <a:pt x="0" y="0"/>
                </a:moveTo>
                <a:lnTo>
                  <a:pt x="4705410" y="0"/>
                </a:lnTo>
                <a:lnTo>
                  <a:pt x="4705410" y="3723156"/>
                </a:lnTo>
                <a:lnTo>
                  <a:pt x="0" y="3723156"/>
                </a:lnTo>
                <a:lnTo>
                  <a:pt x="0" y="0"/>
                </a:lnTo>
                <a:close/>
              </a:path>
            </a:pathLst>
          </a:custGeom>
          <a:blipFill>
            <a:blip r:embed="rId2">
              <a:alphaModFix amt="30000"/>
              <a:extLst>
                <a:ext uri="{96DAC541-7B7A-43D3-8B79-37D633B846F1}">
                  <asvg:svgBlip xmlns:asvg="http://schemas.microsoft.com/office/drawing/2016/SVG/main" r:embed="rId3"/>
                </a:ext>
              </a:extLst>
            </a:blip>
            <a:stretch>
              <a:fillRect l="0" t="0" r="0" b="0"/>
            </a:stretch>
          </a:blipFill>
        </p:spPr>
      </p:sp>
      <p:grpSp>
        <p:nvGrpSpPr>
          <p:cNvPr name="Group 4" id="4"/>
          <p:cNvGrpSpPr>
            <a:grpSpLocks noChangeAspect="true"/>
          </p:cNvGrpSpPr>
          <p:nvPr/>
        </p:nvGrpSpPr>
        <p:grpSpPr>
          <a:xfrm rot="0">
            <a:off x="7855479" y="2723478"/>
            <a:ext cx="2577043" cy="2523565"/>
            <a:chOff x="-72390" y="7620"/>
            <a:chExt cx="6487160" cy="6352540"/>
          </a:xfrm>
        </p:grpSpPr>
        <p:sp>
          <p:nvSpPr>
            <p:cNvPr name="Freeform 5" id="5"/>
            <p:cNvSpPr/>
            <p:nvPr/>
          </p:nvSpPr>
          <p:spPr>
            <a:xfrm flipH="false" flipV="false" rot="0">
              <a:off x="-72390" y="7620"/>
              <a:ext cx="6487160" cy="6352540"/>
            </a:xfrm>
            <a:custGeom>
              <a:avLst/>
              <a:gdLst/>
              <a:ahLst/>
              <a:cxnLst/>
              <a:rect r="r" b="b" t="t" l="l"/>
              <a:pathLst>
                <a:path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7BB401"/>
            </a:solidFill>
          </p:spPr>
        </p:sp>
      </p:grpSp>
      <p:grpSp>
        <p:nvGrpSpPr>
          <p:cNvPr name="Group 6" id="6"/>
          <p:cNvGrpSpPr/>
          <p:nvPr/>
        </p:nvGrpSpPr>
        <p:grpSpPr>
          <a:xfrm rot="0">
            <a:off x="5609979" y="2957162"/>
            <a:ext cx="1131074" cy="1131074"/>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10440"/>
            </a:solidFill>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3079"/>
                </a:lnSpc>
              </a:pPr>
            </a:p>
          </p:txBody>
        </p:sp>
      </p:grpSp>
      <p:grpSp>
        <p:nvGrpSpPr>
          <p:cNvPr name="Group 9" id="9"/>
          <p:cNvGrpSpPr/>
          <p:nvPr/>
        </p:nvGrpSpPr>
        <p:grpSpPr>
          <a:xfrm rot="0">
            <a:off x="11546946" y="2957162"/>
            <a:ext cx="1131074" cy="1131074"/>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10440"/>
            </a:solidFill>
          </p:spPr>
        </p:sp>
        <p:sp>
          <p:nvSpPr>
            <p:cNvPr name="TextBox 11" id="11"/>
            <p:cNvSpPr txBox="true"/>
            <p:nvPr/>
          </p:nvSpPr>
          <p:spPr>
            <a:xfrm>
              <a:off x="76200" y="28575"/>
              <a:ext cx="660400" cy="708025"/>
            </a:xfrm>
            <a:prstGeom prst="rect">
              <a:avLst/>
            </a:prstGeom>
          </p:spPr>
          <p:txBody>
            <a:bodyPr anchor="ctr" rtlCol="false" tIns="50800" lIns="50800" bIns="50800" rIns="50800"/>
            <a:lstStyle/>
            <a:p>
              <a:pPr algn="ctr">
                <a:lnSpc>
                  <a:spcPts val="3079"/>
                </a:lnSpc>
              </a:pPr>
            </a:p>
          </p:txBody>
        </p:sp>
      </p:grpSp>
      <p:grpSp>
        <p:nvGrpSpPr>
          <p:cNvPr name="Group 12" id="12"/>
          <p:cNvGrpSpPr/>
          <p:nvPr/>
        </p:nvGrpSpPr>
        <p:grpSpPr>
          <a:xfrm rot="0">
            <a:off x="5892265" y="5209004"/>
            <a:ext cx="1131074" cy="1131074"/>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10440"/>
            </a:solidFill>
          </p:spPr>
        </p:sp>
        <p:sp>
          <p:nvSpPr>
            <p:cNvPr name="TextBox 14" id="14"/>
            <p:cNvSpPr txBox="true"/>
            <p:nvPr/>
          </p:nvSpPr>
          <p:spPr>
            <a:xfrm>
              <a:off x="76200" y="28575"/>
              <a:ext cx="660400" cy="708025"/>
            </a:xfrm>
            <a:prstGeom prst="rect">
              <a:avLst/>
            </a:prstGeom>
          </p:spPr>
          <p:txBody>
            <a:bodyPr anchor="ctr" rtlCol="false" tIns="50800" lIns="50800" bIns="50800" rIns="50800"/>
            <a:lstStyle/>
            <a:p>
              <a:pPr algn="ctr">
                <a:lnSpc>
                  <a:spcPts val="3079"/>
                </a:lnSpc>
              </a:pPr>
            </a:p>
          </p:txBody>
        </p:sp>
      </p:grpSp>
      <p:grpSp>
        <p:nvGrpSpPr>
          <p:cNvPr name="Group 15" id="15"/>
          <p:cNvGrpSpPr/>
          <p:nvPr/>
        </p:nvGrpSpPr>
        <p:grpSpPr>
          <a:xfrm rot="0">
            <a:off x="8578463" y="6163048"/>
            <a:ext cx="1131074" cy="1131074"/>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10440"/>
            </a:solidFill>
          </p:spPr>
        </p:sp>
        <p:sp>
          <p:nvSpPr>
            <p:cNvPr name="TextBox 17" id="17"/>
            <p:cNvSpPr txBox="true"/>
            <p:nvPr/>
          </p:nvSpPr>
          <p:spPr>
            <a:xfrm>
              <a:off x="76200" y="28575"/>
              <a:ext cx="660400" cy="708025"/>
            </a:xfrm>
            <a:prstGeom prst="rect">
              <a:avLst/>
            </a:prstGeom>
          </p:spPr>
          <p:txBody>
            <a:bodyPr anchor="ctr" rtlCol="false" tIns="50800" lIns="50800" bIns="50800" rIns="50800"/>
            <a:lstStyle/>
            <a:p>
              <a:pPr algn="ctr">
                <a:lnSpc>
                  <a:spcPts val="3079"/>
                </a:lnSpc>
              </a:pPr>
            </a:p>
          </p:txBody>
        </p:sp>
      </p:grpSp>
      <p:grpSp>
        <p:nvGrpSpPr>
          <p:cNvPr name="Group 18" id="18"/>
          <p:cNvGrpSpPr/>
          <p:nvPr/>
        </p:nvGrpSpPr>
        <p:grpSpPr>
          <a:xfrm rot="0">
            <a:off x="11270721" y="5209004"/>
            <a:ext cx="1131074" cy="1131074"/>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10440"/>
            </a:solidFill>
          </p:spPr>
        </p:sp>
        <p:sp>
          <p:nvSpPr>
            <p:cNvPr name="TextBox 20" id="20"/>
            <p:cNvSpPr txBox="true"/>
            <p:nvPr/>
          </p:nvSpPr>
          <p:spPr>
            <a:xfrm>
              <a:off x="76200" y="28575"/>
              <a:ext cx="660400" cy="708025"/>
            </a:xfrm>
            <a:prstGeom prst="rect">
              <a:avLst/>
            </a:prstGeom>
          </p:spPr>
          <p:txBody>
            <a:bodyPr anchor="ctr" rtlCol="false" tIns="50800" lIns="50800" bIns="50800" rIns="50800"/>
            <a:lstStyle/>
            <a:p>
              <a:pPr algn="ctr">
                <a:lnSpc>
                  <a:spcPts val="3079"/>
                </a:lnSpc>
              </a:pPr>
            </a:p>
          </p:txBody>
        </p:sp>
      </p:grpSp>
      <p:sp>
        <p:nvSpPr>
          <p:cNvPr name="AutoShape 21" id="21"/>
          <p:cNvSpPr/>
          <p:nvPr/>
        </p:nvSpPr>
        <p:spPr>
          <a:xfrm>
            <a:off x="6724209" y="3705722"/>
            <a:ext cx="1184357" cy="28575"/>
          </a:xfrm>
          <a:prstGeom prst="line">
            <a:avLst/>
          </a:prstGeom>
          <a:ln cap="flat" w="28575">
            <a:solidFill>
              <a:srgbClr val="3C5679"/>
            </a:solidFill>
            <a:prstDash val="sysDash"/>
            <a:headEnd type="none" len="sm" w="sm"/>
            <a:tailEnd type="none" len="sm" w="sm"/>
          </a:ln>
        </p:spPr>
      </p:sp>
      <p:sp>
        <p:nvSpPr>
          <p:cNvPr name="AutoShape 22" id="22"/>
          <p:cNvSpPr/>
          <p:nvPr/>
        </p:nvSpPr>
        <p:spPr>
          <a:xfrm>
            <a:off x="6703396" y="4945194"/>
            <a:ext cx="1471426" cy="28575"/>
          </a:xfrm>
          <a:prstGeom prst="line">
            <a:avLst/>
          </a:prstGeom>
          <a:ln cap="flat" w="28575">
            <a:solidFill>
              <a:srgbClr val="3C5679"/>
            </a:solidFill>
            <a:prstDash val="sysDash"/>
            <a:headEnd type="none" len="sm" w="sm"/>
            <a:tailEnd type="none" len="sm" w="sm"/>
          </a:ln>
        </p:spPr>
      </p:sp>
      <p:sp>
        <p:nvSpPr>
          <p:cNvPr name="AutoShape 23" id="23"/>
          <p:cNvSpPr/>
          <p:nvPr/>
        </p:nvSpPr>
        <p:spPr>
          <a:xfrm>
            <a:off x="8695879" y="5690712"/>
            <a:ext cx="916131" cy="28575"/>
          </a:xfrm>
          <a:prstGeom prst="line">
            <a:avLst/>
          </a:prstGeom>
          <a:ln cap="flat" w="28575">
            <a:solidFill>
              <a:srgbClr val="3C5679"/>
            </a:solidFill>
            <a:prstDash val="sysDash"/>
            <a:headEnd type="none" len="sm" w="sm"/>
            <a:tailEnd type="none" len="sm" w="sm"/>
          </a:ln>
        </p:spPr>
      </p:sp>
      <p:sp>
        <p:nvSpPr>
          <p:cNvPr name="AutoShape 24" id="24"/>
          <p:cNvSpPr/>
          <p:nvPr/>
        </p:nvSpPr>
        <p:spPr>
          <a:xfrm>
            <a:off x="9989363" y="5100636"/>
            <a:ext cx="1461618" cy="28575"/>
          </a:xfrm>
          <a:prstGeom prst="line">
            <a:avLst/>
          </a:prstGeom>
          <a:ln cap="flat" w="28575">
            <a:solidFill>
              <a:srgbClr val="3C5679"/>
            </a:solidFill>
            <a:prstDash val="sysDash"/>
            <a:headEnd type="none" len="sm" w="sm"/>
            <a:tailEnd type="none" len="sm" w="sm"/>
          </a:ln>
        </p:spPr>
      </p:sp>
      <p:sp>
        <p:nvSpPr>
          <p:cNvPr name="AutoShape 25" id="25"/>
          <p:cNvSpPr/>
          <p:nvPr/>
        </p:nvSpPr>
        <p:spPr>
          <a:xfrm>
            <a:off x="10387631" y="3674434"/>
            <a:ext cx="1171441" cy="28575"/>
          </a:xfrm>
          <a:prstGeom prst="line">
            <a:avLst/>
          </a:prstGeom>
          <a:ln cap="flat" w="28575">
            <a:solidFill>
              <a:srgbClr val="3C5679"/>
            </a:solidFill>
            <a:prstDash val="sysDash"/>
            <a:headEnd type="none" len="sm" w="sm"/>
            <a:tailEnd type="none" len="sm" w="sm"/>
          </a:ln>
        </p:spPr>
      </p:sp>
      <p:sp>
        <p:nvSpPr>
          <p:cNvPr name="Freeform 26" id="26"/>
          <p:cNvSpPr/>
          <p:nvPr/>
        </p:nvSpPr>
        <p:spPr>
          <a:xfrm flipH="false" flipV="false" rot="0">
            <a:off x="17655029" y="7866529"/>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7" id="27"/>
          <p:cNvSpPr/>
          <p:nvPr/>
        </p:nvSpPr>
        <p:spPr>
          <a:xfrm flipH="false" flipV="false" rot="0">
            <a:off x="-398075" y="7866529"/>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8" id="28"/>
          <p:cNvSpPr/>
          <p:nvPr/>
        </p:nvSpPr>
        <p:spPr>
          <a:xfrm flipH="false" flipV="false" rot="0">
            <a:off x="17655029" y="5442312"/>
            <a:ext cx="1028700" cy="2420471"/>
          </a:xfrm>
          <a:custGeom>
            <a:avLst/>
            <a:gdLst/>
            <a:ahLst/>
            <a:cxnLst/>
            <a:rect r="r" b="b" t="t" l="l"/>
            <a:pathLst>
              <a:path h="2420471" w="1028700">
                <a:moveTo>
                  <a:pt x="0" y="0"/>
                </a:moveTo>
                <a:lnTo>
                  <a:pt x="1028700" y="0"/>
                </a:lnTo>
                <a:lnTo>
                  <a:pt x="1028700" y="2420470"/>
                </a:lnTo>
                <a:lnTo>
                  <a:pt x="0" y="24204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9" id="29"/>
          <p:cNvSpPr/>
          <p:nvPr/>
        </p:nvSpPr>
        <p:spPr>
          <a:xfrm flipH="false" flipV="false" rot="0">
            <a:off x="-398075" y="5442312"/>
            <a:ext cx="1028700" cy="2420471"/>
          </a:xfrm>
          <a:custGeom>
            <a:avLst/>
            <a:gdLst/>
            <a:ahLst/>
            <a:cxnLst/>
            <a:rect r="r" b="b" t="t" l="l"/>
            <a:pathLst>
              <a:path h="2420471" w="1028700">
                <a:moveTo>
                  <a:pt x="0" y="0"/>
                </a:moveTo>
                <a:lnTo>
                  <a:pt x="1028700" y="0"/>
                </a:lnTo>
                <a:lnTo>
                  <a:pt x="1028700" y="2420470"/>
                </a:lnTo>
                <a:lnTo>
                  <a:pt x="0" y="24204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30" id="30"/>
          <p:cNvSpPr/>
          <p:nvPr/>
        </p:nvSpPr>
        <p:spPr>
          <a:xfrm flipH="false" flipV="false" rot="0">
            <a:off x="17655029" y="3021841"/>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31" id="31"/>
          <p:cNvSpPr/>
          <p:nvPr/>
        </p:nvSpPr>
        <p:spPr>
          <a:xfrm flipH="false" flipV="false" rot="0">
            <a:off x="-398075" y="3021841"/>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32" id="32"/>
          <p:cNvSpPr/>
          <p:nvPr/>
        </p:nvSpPr>
        <p:spPr>
          <a:xfrm flipH="false" flipV="false" rot="0">
            <a:off x="17655029" y="601371"/>
            <a:ext cx="1028700" cy="2420471"/>
          </a:xfrm>
          <a:custGeom>
            <a:avLst/>
            <a:gdLst/>
            <a:ahLst/>
            <a:cxnLst/>
            <a:rect r="r" b="b" t="t" l="l"/>
            <a:pathLst>
              <a:path h="2420471" w="1028700">
                <a:moveTo>
                  <a:pt x="0" y="0"/>
                </a:moveTo>
                <a:lnTo>
                  <a:pt x="1028700" y="0"/>
                </a:lnTo>
                <a:lnTo>
                  <a:pt x="1028700" y="2420470"/>
                </a:lnTo>
                <a:lnTo>
                  <a:pt x="0" y="24204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33" id="33"/>
          <p:cNvSpPr/>
          <p:nvPr/>
        </p:nvSpPr>
        <p:spPr>
          <a:xfrm flipH="false" flipV="false" rot="0">
            <a:off x="-398075" y="601371"/>
            <a:ext cx="1028700" cy="2420471"/>
          </a:xfrm>
          <a:custGeom>
            <a:avLst/>
            <a:gdLst/>
            <a:ahLst/>
            <a:cxnLst/>
            <a:rect r="r" b="b" t="t" l="l"/>
            <a:pathLst>
              <a:path h="2420471" w="1028700">
                <a:moveTo>
                  <a:pt x="0" y="0"/>
                </a:moveTo>
                <a:lnTo>
                  <a:pt x="1028700" y="0"/>
                </a:lnTo>
                <a:lnTo>
                  <a:pt x="1028700" y="2420470"/>
                </a:lnTo>
                <a:lnTo>
                  <a:pt x="0" y="24204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34" id="34"/>
          <p:cNvSpPr/>
          <p:nvPr/>
        </p:nvSpPr>
        <p:spPr>
          <a:xfrm flipH="false" flipV="false" rot="0">
            <a:off x="17655029" y="-1819100"/>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35" id="35"/>
          <p:cNvSpPr/>
          <p:nvPr/>
        </p:nvSpPr>
        <p:spPr>
          <a:xfrm flipH="false" flipV="false" rot="0">
            <a:off x="-398075" y="-1819100"/>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36" id="36"/>
          <p:cNvSpPr/>
          <p:nvPr/>
        </p:nvSpPr>
        <p:spPr>
          <a:xfrm flipH="false" flipV="false" rot="0">
            <a:off x="8578463" y="3351605"/>
            <a:ext cx="1131074" cy="1267310"/>
          </a:xfrm>
          <a:custGeom>
            <a:avLst/>
            <a:gdLst/>
            <a:ahLst/>
            <a:cxnLst/>
            <a:rect r="r" b="b" t="t" l="l"/>
            <a:pathLst>
              <a:path h="1267310" w="1131074">
                <a:moveTo>
                  <a:pt x="0" y="0"/>
                </a:moveTo>
                <a:lnTo>
                  <a:pt x="1131074" y="0"/>
                </a:lnTo>
                <a:lnTo>
                  <a:pt x="1131074" y="1267310"/>
                </a:lnTo>
                <a:lnTo>
                  <a:pt x="0" y="126731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37" id="37"/>
          <p:cNvSpPr/>
          <p:nvPr/>
        </p:nvSpPr>
        <p:spPr>
          <a:xfrm flipH="false" flipV="false" rot="0">
            <a:off x="5893231" y="3240414"/>
            <a:ext cx="564571" cy="564571"/>
          </a:xfrm>
          <a:custGeom>
            <a:avLst/>
            <a:gdLst/>
            <a:ahLst/>
            <a:cxnLst/>
            <a:rect r="r" b="b" t="t" l="l"/>
            <a:pathLst>
              <a:path h="564571" w="564571">
                <a:moveTo>
                  <a:pt x="0" y="0"/>
                </a:moveTo>
                <a:lnTo>
                  <a:pt x="564571" y="0"/>
                </a:lnTo>
                <a:lnTo>
                  <a:pt x="564571" y="564571"/>
                </a:lnTo>
                <a:lnTo>
                  <a:pt x="0" y="564571"/>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38" id="38"/>
          <p:cNvSpPr/>
          <p:nvPr/>
        </p:nvSpPr>
        <p:spPr>
          <a:xfrm flipH="false" flipV="false" rot="0">
            <a:off x="6183626" y="5500365"/>
            <a:ext cx="548353" cy="548353"/>
          </a:xfrm>
          <a:custGeom>
            <a:avLst/>
            <a:gdLst/>
            <a:ahLst/>
            <a:cxnLst/>
            <a:rect r="r" b="b" t="t" l="l"/>
            <a:pathLst>
              <a:path h="548353" w="548353">
                <a:moveTo>
                  <a:pt x="0" y="0"/>
                </a:moveTo>
                <a:lnTo>
                  <a:pt x="548353" y="0"/>
                </a:lnTo>
                <a:lnTo>
                  <a:pt x="548353" y="548353"/>
                </a:lnTo>
                <a:lnTo>
                  <a:pt x="0" y="548353"/>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39" id="39"/>
          <p:cNvSpPr/>
          <p:nvPr/>
        </p:nvSpPr>
        <p:spPr>
          <a:xfrm flipH="false" flipV="false" rot="0">
            <a:off x="8863109" y="6487721"/>
            <a:ext cx="561781" cy="481728"/>
          </a:xfrm>
          <a:custGeom>
            <a:avLst/>
            <a:gdLst/>
            <a:ahLst/>
            <a:cxnLst/>
            <a:rect r="r" b="b" t="t" l="l"/>
            <a:pathLst>
              <a:path h="481728" w="561781">
                <a:moveTo>
                  <a:pt x="0" y="0"/>
                </a:moveTo>
                <a:lnTo>
                  <a:pt x="561782" y="0"/>
                </a:lnTo>
                <a:lnTo>
                  <a:pt x="561782" y="481728"/>
                </a:lnTo>
                <a:lnTo>
                  <a:pt x="0" y="481728"/>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40" id="40"/>
          <p:cNvSpPr/>
          <p:nvPr/>
        </p:nvSpPr>
        <p:spPr>
          <a:xfrm flipH="false" flipV="false" rot="0">
            <a:off x="11543726" y="5502852"/>
            <a:ext cx="585065" cy="543379"/>
          </a:xfrm>
          <a:custGeom>
            <a:avLst/>
            <a:gdLst/>
            <a:ahLst/>
            <a:cxnLst/>
            <a:rect r="r" b="b" t="t" l="l"/>
            <a:pathLst>
              <a:path h="543379" w="585065">
                <a:moveTo>
                  <a:pt x="0" y="0"/>
                </a:moveTo>
                <a:lnTo>
                  <a:pt x="585065" y="0"/>
                </a:lnTo>
                <a:lnTo>
                  <a:pt x="585065" y="543379"/>
                </a:lnTo>
                <a:lnTo>
                  <a:pt x="0" y="543379"/>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41" id="41"/>
          <p:cNvSpPr/>
          <p:nvPr/>
        </p:nvSpPr>
        <p:spPr>
          <a:xfrm flipH="false" flipV="false" rot="0">
            <a:off x="11795040" y="3273109"/>
            <a:ext cx="634888" cy="499181"/>
          </a:xfrm>
          <a:custGeom>
            <a:avLst/>
            <a:gdLst/>
            <a:ahLst/>
            <a:cxnLst/>
            <a:rect r="r" b="b" t="t" l="l"/>
            <a:pathLst>
              <a:path h="499181" w="634888">
                <a:moveTo>
                  <a:pt x="0" y="0"/>
                </a:moveTo>
                <a:lnTo>
                  <a:pt x="634888" y="0"/>
                </a:lnTo>
                <a:lnTo>
                  <a:pt x="634888" y="499181"/>
                </a:lnTo>
                <a:lnTo>
                  <a:pt x="0" y="499181"/>
                </a:lnTo>
                <a:lnTo>
                  <a:pt x="0"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sp>
        <p:nvSpPr>
          <p:cNvPr name="TextBox 42" id="42"/>
          <p:cNvSpPr txBox="true"/>
          <p:nvPr/>
        </p:nvSpPr>
        <p:spPr>
          <a:xfrm rot="0">
            <a:off x="4393467" y="429858"/>
            <a:ext cx="9501066" cy="712470"/>
          </a:xfrm>
          <a:prstGeom prst="rect">
            <a:avLst/>
          </a:prstGeom>
        </p:spPr>
        <p:txBody>
          <a:bodyPr anchor="t" rtlCol="false" tIns="0" lIns="0" bIns="0" rIns="0">
            <a:spAutoFit/>
          </a:bodyPr>
          <a:lstStyle/>
          <a:p>
            <a:pPr algn="ctr">
              <a:lnSpc>
                <a:spcPts val="5880"/>
              </a:lnSpc>
            </a:pPr>
            <a:r>
              <a:rPr lang="en-US" sz="4200">
                <a:solidFill>
                  <a:srgbClr val="0D0D0D"/>
                </a:solidFill>
                <a:latin typeface="Barlow Bold"/>
              </a:rPr>
              <a:t>KEY FEATURES</a:t>
            </a:r>
          </a:p>
        </p:txBody>
      </p:sp>
      <p:sp>
        <p:nvSpPr>
          <p:cNvPr name="TextBox 43" id="43"/>
          <p:cNvSpPr txBox="true"/>
          <p:nvPr/>
        </p:nvSpPr>
        <p:spPr>
          <a:xfrm rot="0">
            <a:off x="1028700" y="2900012"/>
            <a:ext cx="4241322" cy="431800"/>
          </a:xfrm>
          <a:prstGeom prst="rect">
            <a:avLst/>
          </a:prstGeom>
        </p:spPr>
        <p:txBody>
          <a:bodyPr anchor="t" rtlCol="false" tIns="0" lIns="0" bIns="0" rIns="0">
            <a:spAutoFit/>
          </a:bodyPr>
          <a:lstStyle/>
          <a:p>
            <a:pPr algn="l" marL="0" indent="0" lvl="1">
              <a:lnSpc>
                <a:spcPts val="3499"/>
              </a:lnSpc>
              <a:spcBef>
                <a:spcPct val="0"/>
              </a:spcBef>
            </a:pPr>
            <a:r>
              <a:rPr lang="en-US" sz="2499">
                <a:solidFill>
                  <a:srgbClr val="0D0D0D"/>
                </a:solidFill>
                <a:latin typeface="Barlow Semi-Bold"/>
              </a:rPr>
              <a:t>AI-Powered Data analysis</a:t>
            </a:r>
          </a:p>
        </p:txBody>
      </p:sp>
      <p:sp>
        <p:nvSpPr>
          <p:cNvPr name="TextBox 44" id="44"/>
          <p:cNvSpPr txBox="true"/>
          <p:nvPr/>
        </p:nvSpPr>
        <p:spPr>
          <a:xfrm rot="0">
            <a:off x="1028700" y="3918585"/>
            <a:ext cx="4241322" cy="1847850"/>
          </a:xfrm>
          <a:prstGeom prst="rect">
            <a:avLst/>
          </a:prstGeom>
        </p:spPr>
        <p:txBody>
          <a:bodyPr anchor="t" rtlCol="false" tIns="0" lIns="0" bIns="0" rIns="0">
            <a:spAutoFit/>
          </a:bodyPr>
          <a:lstStyle/>
          <a:p>
            <a:pPr algn="just" marL="0" indent="0" lvl="0">
              <a:lnSpc>
                <a:spcPts val="2999"/>
              </a:lnSpc>
              <a:spcBef>
                <a:spcPct val="0"/>
              </a:spcBef>
            </a:pPr>
            <a:r>
              <a:rPr lang="en-US" sz="1999" spc="103">
                <a:solidFill>
                  <a:srgbClr val="000000"/>
                </a:solidFill>
                <a:latin typeface="Barlow SemiCondensed"/>
              </a:rPr>
              <a:t>The data collected from farmers is analyzed to like the total cultivated land area, altitude, soil acidity, and location to determine what kind of crop suitable for that area</a:t>
            </a:r>
          </a:p>
        </p:txBody>
      </p:sp>
      <p:sp>
        <p:nvSpPr>
          <p:cNvPr name="TextBox 45" id="45"/>
          <p:cNvSpPr txBox="true"/>
          <p:nvPr/>
        </p:nvSpPr>
        <p:spPr>
          <a:xfrm rot="0">
            <a:off x="13017978" y="2900012"/>
            <a:ext cx="4241322" cy="415290"/>
          </a:xfrm>
          <a:prstGeom prst="rect">
            <a:avLst/>
          </a:prstGeom>
        </p:spPr>
        <p:txBody>
          <a:bodyPr anchor="t" rtlCol="false" tIns="0" lIns="0" bIns="0" rIns="0">
            <a:spAutoFit/>
          </a:bodyPr>
          <a:lstStyle/>
          <a:p>
            <a:pPr algn="just" marL="0" indent="0" lvl="1">
              <a:lnSpc>
                <a:spcPts val="3359"/>
              </a:lnSpc>
              <a:spcBef>
                <a:spcPct val="0"/>
              </a:spcBef>
            </a:pPr>
            <a:r>
              <a:rPr lang="en-US" sz="2399">
                <a:solidFill>
                  <a:srgbClr val="0D0D0D"/>
                </a:solidFill>
                <a:latin typeface="Barlow Semi-Bold"/>
              </a:rPr>
              <a:t>Real-Time Recommendation</a:t>
            </a:r>
          </a:p>
        </p:txBody>
      </p:sp>
      <p:sp>
        <p:nvSpPr>
          <p:cNvPr name="TextBox 46" id="46"/>
          <p:cNvSpPr txBox="true"/>
          <p:nvPr/>
        </p:nvSpPr>
        <p:spPr>
          <a:xfrm rot="0">
            <a:off x="13017978" y="3667125"/>
            <a:ext cx="4241322" cy="1476375"/>
          </a:xfrm>
          <a:prstGeom prst="rect">
            <a:avLst/>
          </a:prstGeom>
        </p:spPr>
        <p:txBody>
          <a:bodyPr anchor="t" rtlCol="false" tIns="0" lIns="0" bIns="0" rIns="0">
            <a:spAutoFit/>
          </a:bodyPr>
          <a:lstStyle/>
          <a:p>
            <a:pPr algn="just" marL="0" indent="0" lvl="0">
              <a:lnSpc>
                <a:spcPts val="2999"/>
              </a:lnSpc>
              <a:spcBef>
                <a:spcPct val="0"/>
              </a:spcBef>
            </a:pPr>
            <a:r>
              <a:rPr lang="en-US" sz="1999" spc="103">
                <a:solidFill>
                  <a:srgbClr val="000000"/>
                </a:solidFill>
                <a:latin typeface="Barlow SemiCondensed"/>
              </a:rPr>
              <a:t>Based on data analysis, the platform suggests optimal farming styles and crops. Additionally, it can incorporate government demand.</a:t>
            </a:r>
          </a:p>
        </p:txBody>
      </p:sp>
      <p:sp>
        <p:nvSpPr>
          <p:cNvPr name="TextBox 47" id="47"/>
          <p:cNvSpPr txBox="true"/>
          <p:nvPr/>
        </p:nvSpPr>
        <p:spPr>
          <a:xfrm rot="0">
            <a:off x="12801846" y="6282929"/>
            <a:ext cx="4457454" cy="415290"/>
          </a:xfrm>
          <a:prstGeom prst="rect">
            <a:avLst/>
          </a:prstGeom>
        </p:spPr>
        <p:txBody>
          <a:bodyPr anchor="t" rtlCol="false" tIns="0" lIns="0" bIns="0" rIns="0">
            <a:spAutoFit/>
          </a:bodyPr>
          <a:lstStyle/>
          <a:p>
            <a:pPr algn="just" marL="0" indent="0" lvl="1">
              <a:lnSpc>
                <a:spcPts val="3359"/>
              </a:lnSpc>
              <a:spcBef>
                <a:spcPct val="0"/>
              </a:spcBef>
            </a:pPr>
            <a:r>
              <a:rPr lang="en-US" sz="2399">
                <a:solidFill>
                  <a:srgbClr val="0D0D0D"/>
                </a:solidFill>
                <a:latin typeface="Barlow Semi-Bold"/>
              </a:rPr>
              <a:t>Promotes a Market Communities</a:t>
            </a:r>
          </a:p>
        </p:txBody>
      </p:sp>
      <p:sp>
        <p:nvSpPr>
          <p:cNvPr name="TextBox 48" id="48"/>
          <p:cNvSpPr txBox="true"/>
          <p:nvPr/>
        </p:nvSpPr>
        <p:spPr>
          <a:xfrm rot="0">
            <a:off x="13017978" y="7116964"/>
            <a:ext cx="4241322" cy="1476375"/>
          </a:xfrm>
          <a:prstGeom prst="rect">
            <a:avLst/>
          </a:prstGeom>
        </p:spPr>
        <p:txBody>
          <a:bodyPr anchor="t" rtlCol="false" tIns="0" lIns="0" bIns="0" rIns="0">
            <a:spAutoFit/>
          </a:bodyPr>
          <a:lstStyle/>
          <a:p>
            <a:pPr algn="just" marL="0" indent="0" lvl="0">
              <a:lnSpc>
                <a:spcPts val="2999"/>
              </a:lnSpc>
              <a:spcBef>
                <a:spcPct val="0"/>
              </a:spcBef>
            </a:pPr>
            <a:r>
              <a:rPr lang="en-US" sz="1999" spc="103">
                <a:solidFill>
                  <a:srgbClr val="000000"/>
                </a:solidFill>
                <a:latin typeface="Barlow SemiCondensed"/>
              </a:rPr>
              <a:t>Farmers can connect with potential legal and trusted distributors, reducing high food costs and avoiding corrupt sellers</a:t>
            </a:r>
          </a:p>
        </p:txBody>
      </p:sp>
      <p:sp>
        <p:nvSpPr>
          <p:cNvPr name="TextBox 49" id="49"/>
          <p:cNvSpPr txBox="true"/>
          <p:nvPr/>
        </p:nvSpPr>
        <p:spPr>
          <a:xfrm rot="0">
            <a:off x="7023339" y="7578329"/>
            <a:ext cx="4241322" cy="431800"/>
          </a:xfrm>
          <a:prstGeom prst="rect">
            <a:avLst/>
          </a:prstGeom>
        </p:spPr>
        <p:txBody>
          <a:bodyPr anchor="t" rtlCol="false" tIns="0" lIns="0" bIns="0" rIns="0">
            <a:spAutoFit/>
          </a:bodyPr>
          <a:lstStyle/>
          <a:p>
            <a:pPr algn="ctr" marL="0" indent="0" lvl="1">
              <a:lnSpc>
                <a:spcPts val="3499"/>
              </a:lnSpc>
              <a:spcBef>
                <a:spcPct val="0"/>
              </a:spcBef>
            </a:pPr>
            <a:r>
              <a:rPr lang="en-US" sz="2499">
                <a:solidFill>
                  <a:srgbClr val="0D0D0D"/>
                </a:solidFill>
                <a:latin typeface="Barlow Semi-Bold"/>
              </a:rPr>
              <a:t>Farming Management</a:t>
            </a:r>
          </a:p>
        </p:txBody>
      </p:sp>
      <p:sp>
        <p:nvSpPr>
          <p:cNvPr name="TextBox 50" id="50"/>
          <p:cNvSpPr txBox="true"/>
          <p:nvPr/>
        </p:nvSpPr>
        <p:spPr>
          <a:xfrm rot="0">
            <a:off x="6928530" y="8246349"/>
            <a:ext cx="4241322" cy="1104900"/>
          </a:xfrm>
          <a:prstGeom prst="rect">
            <a:avLst/>
          </a:prstGeom>
        </p:spPr>
        <p:txBody>
          <a:bodyPr anchor="t" rtlCol="false" tIns="0" lIns="0" bIns="0" rIns="0">
            <a:spAutoFit/>
          </a:bodyPr>
          <a:lstStyle/>
          <a:p>
            <a:pPr algn="ctr" marL="0" indent="0" lvl="0">
              <a:lnSpc>
                <a:spcPts val="2999"/>
              </a:lnSpc>
              <a:spcBef>
                <a:spcPct val="0"/>
              </a:spcBef>
            </a:pPr>
            <a:r>
              <a:rPr lang="en-US" sz="1999" spc="103">
                <a:solidFill>
                  <a:srgbClr val="000000"/>
                </a:solidFill>
                <a:latin typeface="Barlow SemiCondensed"/>
              </a:rPr>
              <a:t>It helps monitor farmers by tracking their production and identifying any challenges they face.</a:t>
            </a:r>
          </a:p>
        </p:txBody>
      </p:sp>
      <p:sp>
        <p:nvSpPr>
          <p:cNvPr name="TextBox 51" id="51"/>
          <p:cNvSpPr txBox="true"/>
          <p:nvPr/>
        </p:nvSpPr>
        <p:spPr>
          <a:xfrm rot="0">
            <a:off x="1028700" y="6265714"/>
            <a:ext cx="4241322" cy="431800"/>
          </a:xfrm>
          <a:prstGeom prst="rect">
            <a:avLst/>
          </a:prstGeom>
        </p:spPr>
        <p:txBody>
          <a:bodyPr anchor="t" rtlCol="false" tIns="0" lIns="0" bIns="0" rIns="0">
            <a:spAutoFit/>
          </a:bodyPr>
          <a:lstStyle/>
          <a:p>
            <a:pPr algn="l" marL="0" indent="0" lvl="1">
              <a:lnSpc>
                <a:spcPts val="3499"/>
              </a:lnSpc>
              <a:spcBef>
                <a:spcPct val="0"/>
              </a:spcBef>
            </a:pPr>
            <a:r>
              <a:rPr lang="en-US" sz="2499">
                <a:solidFill>
                  <a:srgbClr val="0D0D0D"/>
                </a:solidFill>
                <a:latin typeface="Barlow Semi-Bold"/>
              </a:rPr>
              <a:t>It is  Data Driven </a:t>
            </a:r>
          </a:p>
        </p:txBody>
      </p:sp>
      <p:sp>
        <p:nvSpPr>
          <p:cNvPr name="TextBox 52" id="52"/>
          <p:cNvSpPr txBox="true"/>
          <p:nvPr/>
        </p:nvSpPr>
        <p:spPr>
          <a:xfrm rot="0">
            <a:off x="1028700" y="7116964"/>
            <a:ext cx="4241322" cy="1104900"/>
          </a:xfrm>
          <a:prstGeom prst="rect">
            <a:avLst/>
          </a:prstGeom>
        </p:spPr>
        <p:txBody>
          <a:bodyPr anchor="t" rtlCol="false" tIns="0" lIns="0" bIns="0" rIns="0">
            <a:spAutoFit/>
          </a:bodyPr>
          <a:lstStyle/>
          <a:p>
            <a:pPr algn="just" marL="0" indent="0" lvl="0">
              <a:lnSpc>
                <a:spcPts val="2999"/>
              </a:lnSpc>
              <a:spcBef>
                <a:spcPct val="0"/>
              </a:spcBef>
            </a:pPr>
            <a:r>
              <a:rPr lang="en-US" sz="1999" spc="103">
                <a:solidFill>
                  <a:srgbClr val="000000"/>
                </a:solidFill>
                <a:latin typeface="Barlow SemiCondensed"/>
              </a:rPr>
              <a:t>This platform can be easily scalable it can get data from drones, farming machineries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133546" y="-87734"/>
            <a:ext cx="5386205" cy="10462468"/>
            <a:chOff x="0" y="0"/>
            <a:chExt cx="1418589" cy="2755547"/>
          </a:xfrm>
        </p:grpSpPr>
        <p:sp>
          <p:nvSpPr>
            <p:cNvPr name="Freeform 3" id="3"/>
            <p:cNvSpPr/>
            <p:nvPr/>
          </p:nvSpPr>
          <p:spPr>
            <a:xfrm flipH="false" flipV="false" rot="0">
              <a:off x="0" y="0"/>
              <a:ext cx="1418589" cy="2755547"/>
            </a:xfrm>
            <a:custGeom>
              <a:avLst/>
              <a:gdLst/>
              <a:ahLst/>
              <a:cxnLst/>
              <a:rect r="r" b="b" t="t" l="l"/>
              <a:pathLst>
                <a:path h="2755547" w="1418589">
                  <a:moveTo>
                    <a:pt x="143736" y="0"/>
                  </a:moveTo>
                  <a:lnTo>
                    <a:pt x="1274853" y="0"/>
                  </a:lnTo>
                  <a:cubicBezTo>
                    <a:pt x="1354236" y="0"/>
                    <a:pt x="1418589" y="64353"/>
                    <a:pt x="1418589" y="143736"/>
                  </a:cubicBezTo>
                  <a:lnTo>
                    <a:pt x="1418589" y="2611811"/>
                  </a:lnTo>
                  <a:cubicBezTo>
                    <a:pt x="1418589" y="2649932"/>
                    <a:pt x="1403446" y="2686492"/>
                    <a:pt x="1376490" y="2713448"/>
                  </a:cubicBezTo>
                  <a:cubicBezTo>
                    <a:pt x="1349534" y="2740403"/>
                    <a:pt x="1312974" y="2755547"/>
                    <a:pt x="1274853" y="2755547"/>
                  </a:cubicBezTo>
                  <a:lnTo>
                    <a:pt x="143736" y="2755547"/>
                  </a:lnTo>
                  <a:cubicBezTo>
                    <a:pt x="105615" y="2755547"/>
                    <a:pt x="69055" y="2740403"/>
                    <a:pt x="42099" y="2713448"/>
                  </a:cubicBezTo>
                  <a:cubicBezTo>
                    <a:pt x="15144" y="2686492"/>
                    <a:pt x="0" y="2649932"/>
                    <a:pt x="0" y="2611811"/>
                  </a:cubicBezTo>
                  <a:lnTo>
                    <a:pt x="0" y="143736"/>
                  </a:lnTo>
                  <a:cubicBezTo>
                    <a:pt x="0" y="105615"/>
                    <a:pt x="15144" y="69055"/>
                    <a:pt x="42099" y="42099"/>
                  </a:cubicBezTo>
                  <a:cubicBezTo>
                    <a:pt x="69055" y="15144"/>
                    <a:pt x="105615" y="0"/>
                    <a:pt x="143736" y="0"/>
                  </a:cubicBezTo>
                  <a:close/>
                </a:path>
              </a:pathLst>
            </a:custGeom>
            <a:solidFill>
              <a:srgbClr val="7BB401"/>
            </a:solidFill>
          </p:spPr>
        </p:sp>
        <p:sp>
          <p:nvSpPr>
            <p:cNvPr name="TextBox 4" id="4"/>
            <p:cNvSpPr txBox="true"/>
            <p:nvPr/>
          </p:nvSpPr>
          <p:spPr>
            <a:xfrm>
              <a:off x="0" y="-47625"/>
              <a:ext cx="1418589" cy="2803172"/>
            </a:xfrm>
            <a:prstGeom prst="rect">
              <a:avLst/>
            </a:prstGeom>
          </p:spPr>
          <p:txBody>
            <a:bodyPr anchor="ctr" rtlCol="false" tIns="50800" lIns="50800" bIns="50800" rIns="50800"/>
            <a:lstStyle/>
            <a:p>
              <a:pPr algn="ctr">
                <a:lnSpc>
                  <a:spcPts val="3660"/>
                </a:lnSpc>
              </a:pPr>
            </a:p>
          </p:txBody>
        </p:sp>
      </p:grpSp>
      <p:sp>
        <p:nvSpPr>
          <p:cNvPr name="Freeform 5" id="5"/>
          <p:cNvSpPr/>
          <p:nvPr/>
        </p:nvSpPr>
        <p:spPr>
          <a:xfrm flipH="false" flipV="true" rot="5400000">
            <a:off x="11354311" y="3040238"/>
            <a:ext cx="12944674" cy="4595359"/>
          </a:xfrm>
          <a:custGeom>
            <a:avLst/>
            <a:gdLst/>
            <a:ahLst/>
            <a:cxnLst/>
            <a:rect r="r" b="b" t="t" l="l"/>
            <a:pathLst>
              <a:path h="4595359" w="12944674">
                <a:moveTo>
                  <a:pt x="0" y="4595360"/>
                </a:moveTo>
                <a:lnTo>
                  <a:pt x="12944674" y="4595360"/>
                </a:lnTo>
                <a:lnTo>
                  <a:pt x="12944674" y="0"/>
                </a:lnTo>
                <a:lnTo>
                  <a:pt x="0" y="0"/>
                </a:lnTo>
                <a:lnTo>
                  <a:pt x="0" y="459536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6091710" y="1380829"/>
            <a:ext cx="378788" cy="82851"/>
          </a:xfrm>
          <a:custGeom>
            <a:avLst/>
            <a:gdLst/>
            <a:ahLst/>
            <a:cxnLst/>
            <a:rect r="r" b="b" t="t" l="l"/>
            <a:pathLst>
              <a:path h="82851" w="378788">
                <a:moveTo>
                  <a:pt x="0" y="0"/>
                </a:moveTo>
                <a:lnTo>
                  <a:pt x="378788" y="0"/>
                </a:lnTo>
                <a:lnTo>
                  <a:pt x="378788" y="82851"/>
                </a:lnTo>
                <a:lnTo>
                  <a:pt x="0" y="82851"/>
                </a:lnTo>
                <a:lnTo>
                  <a:pt x="0" y="0"/>
                </a:lnTo>
                <a:close/>
              </a:path>
            </a:pathLst>
          </a:custGeom>
          <a:blipFill>
            <a:blip r:embed="rId4">
              <a:extLst>
                <a:ext uri="{96DAC541-7B7A-43D3-8B79-37D633B846F1}">
                  <asvg:svgBlip xmlns:asvg="http://schemas.microsoft.com/office/drawing/2016/SVG/main" r:embed="rId5"/>
                </a:ext>
              </a:extLst>
            </a:blip>
            <a:stretch>
              <a:fillRect l="0" t="-151970" r="-621009" b="-1346787"/>
            </a:stretch>
          </a:blipFill>
        </p:spPr>
      </p:sp>
      <p:sp>
        <p:nvSpPr>
          <p:cNvPr name="Freeform 7" id="7"/>
          <p:cNvSpPr/>
          <p:nvPr/>
        </p:nvSpPr>
        <p:spPr>
          <a:xfrm flipH="false" flipV="false" rot="0">
            <a:off x="16091710" y="1513103"/>
            <a:ext cx="378788" cy="82851"/>
          </a:xfrm>
          <a:custGeom>
            <a:avLst/>
            <a:gdLst/>
            <a:ahLst/>
            <a:cxnLst/>
            <a:rect r="r" b="b" t="t" l="l"/>
            <a:pathLst>
              <a:path h="82851" w="378788">
                <a:moveTo>
                  <a:pt x="0" y="0"/>
                </a:moveTo>
                <a:lnTo>
                  <a:pt x="378788" y="0"/>
                </a:lnTo>
                <a:lnTo>
                  <a:pt x="378788" y="82851"/>
                </a:lnTo>
                <a:lnTo>
                  <a:pt x="0" y="82851"/>
                </a:lnTo>
                <a:lnTo>
                  <a:pt x="0" y="0"/>
                </a:lnTo>
                <a:close/>
              </a:path>
            </a:pathLst>
          </a:custGeom>
          <a:blipFill>
            <a:blip r:embed="rId4">
              <a:extLst>
                <a:ext uri="{96DAC541-7B7A-43D3-8B79-37D633B846F1}">
                  <asvg:svgBlip xmlns:asvg="http://schemas.microsoft.com/office/drawing/2016/SVG/main" r:embed="rId5"/>
                </a:ext>
              </a:extLst>
            </a:blip>
            <a:stretch>
              <a:fillRect l="0" t="-151970" r="-621009" b="-1346787"/>
            </a:stretch>
          </a:blipFill>
        </p:spPr>
      </p:sp>
      <p:grpSp>
        <p:nvGrpSpPr>
          <p:cNvPr name="Group 8" id="8"/>
          <p:cNvGrpSpPr/>
          <p:nvPr/>
        </p:nvGrpSpPr>
        <p:grpSpPr>
          <a:xfrm rot="0">
            <a:off x="16531473" y="8442177"/>
            <a:ext cx="816123" cy="816123"/>
            <a:chOff x="0" y="0"/>
            <a:chExt cx="812800" cy="812800"/>
          </a:xfrm>
        </p:grpSpPr>
        <p:sp>
          <p:nvSpPr>
            <p:cNvPr name="Freeform 9" id="9"/>
            <p:cNvSpPr/>
            <p:nvPr/>
          </p:nvSpPr>
          <p:spPr>
            <a:xfrm flipH="false" flipV="false" rot="0">
              <a:off x="24025" y="24025"/>
              <a:ext cx="764749" cy="764749"/>
            </a:xfrm>
            <a:custGeom>
              <a:avLst/>
              <a:gdLst/>
              <a:ahLst/>
              <a:cxnLst/>
              <a:rect r="r" b="b" t="t" l="l"/>
              <a:pathLst>
                <a:path h="764749" w="764749">
                  <a:moveTo>
                    <a:pt x="436037" y="29637"/>
                  </a:moveTo>
                  <a:lnTo>
                    <a:pt x="735113" y="328713"/>
                  </a:lnTo>
                  <a:cubicBezTo>
                    <a:pt x="764750" y="358350"/>
                    <a:pt x="764750" y="406400"/>
                    <a:pt x="735113" y="436037"/>
                  </a:cubicBezTo>
                  <a:lnTo>
                    <a:pt x="436037" y="735113"/>
                  </a:lnTo>
                  <a:cubicBezTo>
                    <a:pt x="406400" y="764750"/>
                    <a:pt x="358350" y="764750"/>
                    <a:pt x="328713" y="735113"/>
                  </a:cubicBezTo>
                  <a:lnTo>
                    <a:pt x="29637" y="436037"/>
                  </a:lnTo>
                  <a:cubicBezTo>
                    <a:pt x="0" y="406400"/>
                    <a:pt x="0" y="358350"/>
                    <a:pt x="29637" y="328713"/>
                  </a:cubicBezTo>
                  <a:lnTo>
                    <a:pt x="328713" y="29637"/>
                  </a:lnTo>
                  <a:cubicBezTo>
                    <a:pt x="358350" y="0"/>
                    <a:pt x="406400" y="0"/>
                    <a:pt x="436037" y="29637"/>
                  </a:cubicBezTo>
                  <a:close/>
                </a:path>
              </a:pathLst>
            </a:custGeom>
            <a:solidFill>
              <a:srgbClr val="015438"/>
            </a:solidFill>
          </p:spPr>
        </p:sp>
        <p:sp>
          <p:nvSpPr>
            <p:cNvPr name="TextBox 10" id="10"/>
            <p:cNvSpPr txBox="true"/>
            <p:nvPr/>
          </p:nvSpPr>
          <p:spPr>
            <a:xfrm>
              <a:off x="139700" y="92075"/>
              <a:ext cx="533400" cy="581025"/>
            </a:xfrm>
            <a:prstGeom prst="rect">
              <a:avLst/>
            </a:prstGeom>
          </p:spPr>
          <p:txBody>
            <a:bodyPr anchor="ctr" rtlCol="false" tIns="50800" lIns="50800" bIns="50800" rIns="50800"/>
            <a:lstStyle/>
            <a:p>
              <a:pPr algn="ctr">
                <a:lnSpc>
                  <a:spcPts val="3660"/>
                </a:lnSpc>
              </a:pPr>
            </a:p>
          </p:txBody>
        </p:sp>
      </p:grpSp>
      <p:sp>
        <p:nvSpPr>
          <p:cNvPr name="Freeform 11" id="11"/>
          <p:cNvSpPr/>
          <p:nvPr/>
        </p:nvSpPr>
        <p:spPr>
          <a:xfrm flipH="false" flipV="false" rot="0">
            <a:off x="10484892" y="1380829"/>
            <a:ext cx="386222" cy="496483"/>
          </a:xfrm>
          <a:custGeom>
            <a:avLst/>
            <a:gdLst/>
            <a:ahLst/>
            <a:cxnLst/>
            <a:rect r="r" b="b" t="t" l="l"/>
            <a:pathLst>
              <a:path h="496483" w="386222">
                <a:moveTo>
                  <a:pt x="0" y="0"/>
                </a:moveTo>
                <a:lnTo>
                  <a:pt x="386222" y="0"/>
                </a:lnTo>
                <a:lnTo>
                  <a:pt x="386222" y="496483"/>
                </a:lnTo>
                <a:lnTo>
                  <a:pt x="0" y="49648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2" id="12"/>
          <p:cNvSpPr/>
          <p:nvPr/>
        </p:nvSpPr>
        <p:spPr>
          <a:xfrm flipH="false" flipV="false" rot="0">
            <a:off x="5082665" y="6239304"/>
            <a:ext cx="3189023" cy="3123559"/>
          </a:xfrm>
          <a:custGeom>
            <a:avLst/>
            <a:gdLst/>
            <a:ahLst/>
            <a:cxnLst/>
            <a:rect r="r" b="b" t="t" l="l"/>
            <a:pathLst>
              <a:path h="3123559" w="3189023">
                <a:moveTo>
                  <a:pt x="0" y="0"/>
                </a:moveTo>
                <a:lnTo>
                  <a:pt x="3189022" y="0"/>
                </a:lnTo>
                <a:lnTo>
                  <a:pt x="3189022" y="3123558"/>
                </a:lnTo>
                <a:lnTo>
                  <a:pt x="0" y="3123558"/>
                </a:lnTo>
                <a:lnTo>
                  <a:pt x="0" y="0"/>
                </a:lnTo>
                <a:close/>
              </a:path>
            </a:pathLst>
          </a:custGeom>
          <a:blipFill>
            <a:blip r:embed="rId8">
              <a:alphaModFix amt="9999"/>
              <a:extLst>
                <a:ext uri="{96DAC541-7B7A-43D3-8B79-37D633B846F1}">
                  <asvg:svgBlip xmlns:asvg="http://schemas.microsoft.com/office/drawing/2016/SVG/main" r:embed="rId9"/>
                </a:ext>
              </a:extLst>
            </a:blip>
            <a:stretch>
              <a:fillRect l="0" t="0" r="0" b="0"/>
            </a:stretch>
          </a:blipFill>
        </p:spPr>
      </p:sp>
      <p:sp>
        <p:nvSpPr>
          <p:cNvPr name="Freeform 13" id="13"/>
          <p:cNvSpPr/>
          <p:nvPr/>
        </p:nvSpPr>
        <p:spPr>
          <a:xfrm flipH="false" flipV="false" rot="0">
            <a:off x="8374574" y="3231861"/>
            <a:ext cx="6362478" cy="5805761"/>
          </a:xfrm>
          <a:custGeom>
            <a:avLst/>
            <a:gdLst/>
            <a:ahLst/>
            <a:cxnLst/>
            <a:rect r="r" b="b" t="t" l="l"/>
            <a:pathLst>
              <a:path h="5805761" w="6362478">
                <a:moveTo>
                  <a:pt x="0" y="0"/>
                </a:moveTo>
                <a:lnTo>
                  <a:pt x="6362478" y="0"/>
                </a:lnTo>
                <a:lnTo>
                  <a:pt x="6362478" y="5805760"/>
                </a:lnTo>
                <a:lnTo>
                  <a:pt x="0" y="580576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14" id="14"/>
          <p:cNvSpPr txBox="true"/>
          <p:nvPr/>
        </p:nvSpPr>
        <p:spPr>
          <a:xfrm rot="0">
            <a:off x="16681648" y="8633862"/>
            <a:ext cx="515772" cy="385128"/>
          </a:xfrm>
          <a:prstGeom prst="rect">
            <a:avLst/>
          </a:prstGeom>
        </p:spPr>
        <p:txBody>
          <a:bodyPr anchor="t" rtlCol="false" tIns="0" lIns="0" bIns="0" rIns="0">
            <a:spAutoFit/>
          </a:bodyPr>
          <a:lstStyle/>
          <a:p>
            <a:pPr algn="ctr">
              <a:lnSpc>
                <a:spcPts val="3161"/>
              </a:lnSpc>
            </a:pPr>
            <a:r>
              <a:rPr lang="en-US" sz="2258">
                <a:solidFill>
                  <a:srgbClr val="FFFFFF"/>
                </a:solidFill>
                <a:latin typeface="Montserrat"/>
              </a:rPr>
              <a:t>07</a:t>
            </a:r>
          </a:p>
        </p:txBody>
      </p:sp>
      <p:sp>
        <p:nvSpPr>
          <p:cNvPr name="TextBox 15" id="15"/>
          <p:cNvSpPr txBox="true"/>
          <p:nvPr/>
        </p:nvSpPr>
        <p:spPr>
          <a:xfrm rot="0">
            <a:off x="11088345" y="1458577"/>
            <a:ext cx="3334410" cy="437785"/>
          </a:xfrm>
          <a:prstGeom prst="rect">
            <a:avLst/>
          </a:prstGeom>
        </p:spPr>
        <p:txBody>
          <a:bodyPr anchor="t" rtlCol="false" tIns="0" lIns="0" bIns="0" rIns="0">
            <a:spAutoFit/>
          </a:bodyPr>
          <a:lstStyle/>
          <a:p>
            <a:pPr algn="l">
              <a:lnSpc>
                <a:spcPts val="3660"/>
              </a:lnSpc>
            </a:pPr>
            <a:r>
              <a:rPr lang="en-US" sz="2614">
                <a:solidFill>
                  <a:srgbClr val="015438"/>
                </a:solidFill>
                <a:latin typeface="Montserrat"/>
              </a:rPr>
              <a:t>Green Points</a:t>
            </a:r>
          </a:p>
        </p:txBody>
      </p:sp>
      <p:sp>
        <p:nvSpPr>
          <p:cNvPr name="TextBox 16" id="16"/>
          <p:cNvSpPr txBox="true"/>
          <p:nvPr/>
        </p:nvSpPr>
        <p:spPr>
          <a:xfrm rot="0">
            <a:off x="855337" y="677091"/>
            <a:ext cx="5821839" cy="877438"/>
          </a:xfrm>
          <a:prstGeom prst="rect">
            <a:avLst/>
          </a:prstGeom>
        </p:spPr>
        <p:txBody>
          <a:bodyPr anchor="t" rtlCol="false" tIns="0" lIns="0" bIns="0" rIns="0">
            <a:spAutoFit/>
          </a:bodyPr>
          <a:lstStyle/>
          <a:p>
            <a:pPr algn="l">
              <a:lnSpc>
                <a:spcPts val="7287"/>
              </a:lnSpc>
            </a:pPr>
            <a:r>
              <a:rPr lang="en-US" sz="5205" spc="-182">
                <a:solidFill>
                  <a:srgbClr val="015438"/>
                </a:solidFill>
                <a:latin typeface="Montserrat"/>
              </a:rPr>
              <a:t>Digital Farming </a:t>
            </a:r>
          </a:p>
        </p:txBody>
      </p:sp>
      <p:sp>
        <p:nvSpPr>
          <p:cNvPr name="TextBox 17" id="17"/>
          <p:cNvSpPr txBox="true"/>
          <p:nvPr/>
        </p:nvSpPr>
        <p:spPr>
          <a:xfrm rot="0">
            <a:off x="1028700" y="2121573"/>
            <a:ext cx="6873180" cy="2441255"/>
          </a:xfrm>
          <a:prstGeom prst="rect">
            <a:avLst/>
          </a:prstGeom>
        </p:spPr>
        <p:txBody>
          <a:bodyPr anchor="t" rtlCol="false" tIns="0" lIns="0" bIns="0" rIns="0">
            <a:spAutoFit/>
          </a:bodyPr>
          <a:lstStyle/>
          <a:p>
            <a:pPr algn="l">
              <a:lnSpc>
                <a:spcPts val="9527"/>
              </a:lnSpc>
            </a:pPr>
            <a:r>
              <a:rPr lang="en-US" sz="8583" spc="-695">
                <a:solidFill>
                  <a:srgbClr val="015438"/>
                </a:solidFill>
                <a:latin typeface="League Spartan"/>
              </a:rPr>
              <a:t>Methods and Benefits</a:t>
            </a:r>
          </a:p>
        </p:txBody>
      </p:sp>
      <p:sp>
        <p:nvSpPr>
          <p:cNvPr name="TextBox 18" id="18"/>
          <p:cNvSpPr txBox="true"/>
          <p:nvPr/>
        </p:nvSpPr>
        <p:spPr>
          <a:xfrm rot="0">
            <a:off x="1057275" y="4536815"/>
            <a:ext cx="6441408" cy="1711322"/>
          </a:xfrm>
          <a:prstGeom prst="rect">
            <a:avLst/>
          </a:prstGeom>
        </p:spPr>
        <p:txBody>
          <a:bodyPr anchor="t" rtlCol="false" tIns="0" lIns="0" bIns="0" rIns="0">
            <a:spAutoFit/>
          </a:bodyPr>
          <a:lstStyle/>
          <a:p>
            <a:pPr algn="just">
              <a:lnSpc>
                <a:spcPts val="2720"/>
              </a:lnSpc>
            </a:pPr>
            <a:r>
              <a:rPr lang="en-US" sz="1943">
                <a:solidFill>
                  <a:srgbClr val="015438"/>
                </a:solidFill>
                <a:latin typeface="Montserrat"/>
              </a:rPr>
              <a:t>Green Points uses real-time data analytics to provide the best recommendations for farmers. These recommendations are based on data such as weather conditions, land area, soil type, temperature, and altitude</a:t>
            </a:r>
          </a:p>
        </p:txBody>
      </p:sp>
      <p:sp>
        <p:nvSpPr>
          <p:cNvPr name="TextBox 19" id="19"/>
          <p:cNvSpPr txBox="true"/>
          <p:nvPr/>
        </p:nvSpPr>
        <p:spPr>
          <a:xfrm rot="0">
            <a:off x="8964913" y="4297217"/>
            <a:ext cx="2123433" cy="1040701"/>
          </a:xfrm>
          <a:prstGeom prst="rect">
            <a:avLst/>
          </a:prstGeom>
        </p:spPr>
        <p:txBody>
          <a:bodyPr anchor="t" rtlCol="false" tIns="0" lIns="0" bIns="0" rIns="0">
            <a:spAutoFit/>
          </a:bodyPr>
          <a:lstStyle/>
          <a:p>
            <a:pPr algn="l">
              <a:lnSpc>
                <a:spcPts val="2761"/>
              </a:lnSpc>
            </a:pPr>
            <a:r>
              <a:rPr lang="en-US" sz="2629">
                <a:solidFill>
                  <a:srgbClr val="015438"/>
                </a:solidFill>
                <a:latin typeface="Montserrat Bold"/>
              </a:rPr>
              <a:t>Uses AI Data Analysiss</a:t>
            </a:r>
          </a:p>
        </p:txBody>
      </p:sp>
      <p:sp>
        <p:nvSpPr>
          <p:cNvPr name="TextBox 20" id="20"/>
          <p:cNvSpPr txBox="true"/>
          <p:nvPr/>
        </p:nvSpPr>
        <p:spPr>
          <a:xfrm rot="0">
            <a:off x="11941470" y="4751610"/>
            <a:ext cx="2795581" cy="391890"/>
          </a:xfrm>
          <a:prstGeom prst="rect">
            <a:avLst/>
          </a:prstGeom>
        </p:spPr>
        <p:txBody>
          <a:bodyPr anchor="t" rtlCol="false" tIns="0" lIns="0" bIns="0" rIns="0">
            <a:spAutoFit/>
          </a:bodyPr>
          <a:lstStyle/>
          <a:p>
            <a:pPr algn="l">
              <a:lnSpc>
                <a:spcPts val="3021"/>
              </a:lnSpc>
            </a:pPr>
            <a:r>
              <a:rPr lang="en-US" sz="2877">
                <a:solidFill>
                  <a:srgbClr val="015438"/>
                </a:solidFill>
                <a:latin typeface="Montserrat Bold"/>
              </a:rPr>
              <a:t>Management</a:t>
            </a:r>
          </a:p>
        </p:txBody>
      </p:sp>
      <p:sp>
        <p:nvSpPr>
          <p:cNvPr name="TextBox 21" id="21"/>
          <p:cNvSpPr txBox="true"/>
          <p:nvPr/>
        </p:nvSpPr>
        <p:spPr>
          <a:xfrm rot="0">
            <a:off x="9899341" y="7357362"/>
            <a:ext cx="3312943" cy="697801"/>
          </a:xfrm>
          <a:prstGeom prst="rect">
            <a:avLst/>
          </a:prstGeom>
        </p:spPr>
        <p:txBody>
          <a:bodyPr anchor="t" rtlCol="false" tIns="0" lIns="0" bIns="0" rIns="0">
            <a:spAutoFit/>
          </a:bodyPr>
          <a:lstStyle/>
          <a:p>
            <a:pPr algn="ctr">
              <a:lnSpc>
                <a:spcPts val="2761"/>
              </a:lnSpc>
            </a:pPr>
            <a:r>
              <a:rPr lang="en-US" sz="2629">
                <a:solidFill>
                  <a:srgbClr val="FFFFFF"/>
                </a:solidFill>
                <a:latin typeface="Montserrat Bold"/>
              </a:rPr>
              <a:t>Best Recommedation</a:t>
            </a:r>
          </a:p>
        </p:txBody>
      </p:sp>
      <p:grpSp>
        <p:nvGrpSpPr>
          <p:cNvPr name="Group 22" id="22"/>
          <p:cNvGrpSpPr/>
          <p:nvPr/>
        </p:nvGrpSpPr>
        <p:grpSpPr>
          <a:xfrm rot="0">
            <a:off x="1057275" y="6838712"/>
            <a:ext cx="4471760" cy="643481"/>
            <a:chOff x="0" y="0"/>
            <a:chExt cx="800333" cy="115167"/>
          </a:xfrm>
        </p:grpSpPr>
        <p:sp>
          <p:nvSpPr>
            <p:cNvPr name="Freeform 23" id="23"/>
            <p:cNvSpPr/>
            <p:nvPr/>
          </p:nvSpPr>
          <p:spPr>
            <a:xfrm flipH="false" flipV="false" rot="0">
              <a:off x="0" y="0"/>
              <a:ext cx="800333" cy="115167"/>
            </a:xfrm>
            <a:custGeom>
              <a:avLst/>
              <a:gdLst/>
              <a:ahLst/>
              <a:cxnLst/>
              <a:rect r="r" b="b" t="t" l="l"/>
              <a:pathLst>
                <a:path h="115167" w="800333">
                  <a:moveTo>
                    <a:pt x="57583" y="0"/>
                  </a:moveTo>
                  <a:lnTo>
                    <a:pt x="742749" y="0"/>
                  </a:lnTo>
                  <a:cubicBezTo>
                    <a:pt x="758021" y="0"/>
                    <a:pt x="772668" y="6067"/>
                    <a:pt x="783467" y="16866"/>
                  </a:cubicBezTo>
                  <a:cubicBezTo>
                    <a:pt x="794266" y="27665"/>
                    <a:pt x="800333" y="42311"/>
                    <a:pt x="800333" y="57583"/>
                  </a:cubicBezTo>
                  <a:lnTo>
                    <a:pt x="800333" y="57583"/>
                  </a:lnTo>
                  <a:cubicBezTo>
                    <a:pt x="800333" y="72856"/>
                    <a:pt x="794266" y="87502"/>
                    <a:pt x="783467" y="98301"/>
                  </a:cubicBezTo>
                  <a:cubicBezTo>
                    <a:pt x="772668" y="109100"/>
                    <a:pt x="758021" y="115167"/>
                    <a:pt x="742749" y="115167"/>
                  </a:cubicBezTo>
                  <a:lnTo>
                    <a:pt x="57583" y="115167"/>
                  </a:lnTo>
                  <a:cubicBezTo>
                    <a:pt x="42311" y="115167"/>
                    <a:pt x="27665" y="109100"/>
                    <a:pt x="16866" y="98301"/>
                  </a:cubicBezTo>
                  <a:cubicBezTo>
                    <a:pt x="6067" y="87502"/>
                    <a:pt x="0" y="72856"/>
                    <a:pt x="0" y="57583"/>
                  </a:cubicBezTo>
                  <a:lnTo>
                    <a:pt x="0" y="57583"/>
                  </a:lnTo>
                  <a:cubicBezTo>
                    <a:pt x="0" y="42311"/>
                    <a:pt x="6067" y="27665"/>
                    <a:pt x="16866" y="16866"/>
                  </a:cubicBezTo>
                  <a:cubicBezTo>
                    <a:pt x="27665" y="6067"/>
                    <a:pt x="42311" y="0"/>
                    <a:pt x="57583" y="0"/>
                  </a:cubicBezTo>
                  <a:close/>
                </a:path>
              </a:pathLst>
            </a:custGeom>
            <a:solidFill>
              <a:srgbClr val="015438"/>
            </a:solidFill>
          </p:spPr>
        </p:sp>
        <p:sp>
          <p:nvSpPr>
            <p:cNvPr name="TextBox 24" id="24"/>
            <p:cNvSpPr txBox="true"/>
            <p:nvPr/>
          </p:nvSpPr>
          <p:spPr>
            <a:xfrm>
              <a:off x="0" y="-47625"/>
              <a:ext cx="800333" cy="162792"/>
            </a:xfrm>
            <a:prstGeom prst="rect">
              <a:avLst/>
            </a:prstGeom>
          </p:spPr>
          <p:txBody>
            <a:bodyPr anchor="ctr" rtlCol="false" tIns="50800" lIns="50800" bIns="50800" rIns="50800"/>
            <a:lstStyle/>
            <a:p>
              <a:pPr algn="ctr">
                <a:lnSpc>
                  <a:spcPts val="3660"/>
                </a:lnSpc>
              </a:pPr>
            </a:p>
          </p:txBody>
        </p:sp>
      </p:grpSp>
      <p:grpSp>
        <p:nvGrpSpPr>
          <p:cNvPr name="Group 25" id="25"/>
          <p:cNvGrpSpPr/>
          <p:nvPr/>
        </p:nvGrpSpPr>
        <p:grpSpPr>
          <a:xfrm rot="0">
            <a:off x="1070322" y="7801083"/>
            <a:ext cx="4458713" cy="665379"/>
            <a:chOff x="0" y="0"/>
            <a:chExt cx="797998" cy="119086"/>
          </a:xfrm>
        </p:grpSpPr>
        <p:sp>
          <p:nvSpPr>
            <p:cNvPr name="Freeform 26" id="26"/>
            <p:cNvSpPr/>
            <p:nvPr/>
          </p:nvSpPr>
          <p:spPr>
            <a:xfrm flipH="false" flipV="false" rot="0">
              <a:off x="0" y="0"/>
              <a:ext cx="797998" cy="119086"/>
            </a:xfrm>
            <a:custGeom>
              <a:avLst/>
              <a:gdLst/>
              <a:ahLst/>
              <a:cxnLst/>
              <a:rect r="r" b="b" t="t" l="l"/>
              <a:pathLst>
                <a:path h="119086" w="797998">
                  <a:moveTo>
                    <a:pt x="59543" y="0"/>
                  </a:moveTo>
                  <a:lnTo>
                    <a:pt x="738455" y="0"/>
                  </a:lnTo>
                  <a:cubicBezTo>
                    <a:pt x="754247" y="0"/>
                    <a:pt x="769392" y="6273"/>
                    <a:pt x="780558" y="17440"/>
                  </a:cubicBezTo>
                  <a:cubicBezTo>
                    <a:pt x="791724" y="28606"/>
                    <a:pt x="797998" y="43751"/>
                    <a:pt x="797998" y="59543"/>
                  </a:cubicBezTo>
                  <a:lnTo>
                    <a:pt x="797998" y="59543"/>
                  </a:lnTo>
                  <a:cubicBezTo>
                    <a:pt x="797998" y="75335"/>
                    <a:pt x="791724" y="90480"/>
                    <a:pt x="780558" y="101646"/>
                  </a:cubicBezTo>
                  <a:cubicBezTo>
                    <a:pt x="769392" y="112813"/>
                    <a:pt x="754247" y="119086"/>
                    <a:pt x="738455" y="119086"/>
                  </a:cubicBezTo>
                  <a:lnTo>
                    <a:pt x="59543" y="119086"/>
                  </a:lnTo>
                  <a:cubicBezTo>
                    <a:pt x="43751" y="119086"/>
                    <a:pt x="28606" y="112813"/>
                    <a:pt x="17440" y="101646"/>
                  </a:cubicBezTo>
                  <a:cubicBezTo>
                    <a:pt x="6273" y="90480"/>
                    <a:pt x="0" y="75335"/>
                    <a:pt x="0" y="59543"/>
                  </a:cubicBezTo>
                  <a:lnTo>
                    <a:pt x="0" y="59543"/>
                  </a:lnTo>
                  <a:cubicBezTo>
                    <a:pt x="0" y="43751"/>
                    <a:pt x="6273" y="28606"/>
                    <a:pt x="17440" y="17440"/>
                  </a:cubicBezTo>
                  <a:cubicBezTo>
                    <a:pt x="28606" y="6273"/>
                    <a:pt x="43751" y="0"/>
                    <a:pt x="59543" y="0"/>
                  </a:cubicBezTo>
                  <a:close/>
                </a:path>
              </a:pathLst>
            </a:custGeom>
            <a:solidFill>
              <a:srgbClr val="015438"/>
            </a:solidFill>
          </p:spPr>
        </p:sp>
        <p:sp>
          <p:nvSpPr>
            <p:cNvPr name="TextBox 27" id="27"/>
            <p:cNvSpPr txBox="true"/>
            <p:nvPr/>
          </p:nvSpPr>
          <p:spPr>
            <a:xfrm>
              <a:off x="0" y="-47625"/>
              <a:ext cx="797998" cy="166711"/>
            </a:xfrm>
            <a:prstGeom prst="rect">
              <a:avLst/>
            </a:prstGeom>
          </p:spPr>
          <p:txBody>
            <a:bodyPr anchor="ctr" rtlCol="false" tIns="50800" lIns="50800" bIns="50800" rIns="50800"/>
            <a:lstStyle/>
            <a:p>
              <a:pPr algn="ctr">
                <a:lnSpc>
                  <a:spcPts val="3660"/>
                </a:lnSpc>
              </a:pPr>
            </a:p>
          </p:txBody>
        </p:sp>
      </p:grpSp>
      <p:grpSp>
        <p:nvGrpSpPr>
          <p:cNvPr name="Group 28" id="28"/>
          <p:cNvGrpSpPr/>
          <p:nvPr/>
        </p:nvGrpSpPr>
        <p:grpSpPr>
          <a:xfrm rot="0">
            <a:off x="1070322" y="8850238"/>
            <a:ext cx="4343875" cy="622319"/>
            <a:chOff x="0" y="0"/>
            <a:chExt cx="777445" cy="111379"/>
          </a:xfrm>
        </p:grpSpPr>
        <p:sp>
          <p:nvSpPr>
            <p:cNvPr name="Freeform 29" id="29"/>
            <p:cNvSpPr/>
            <p:nvPr/>
          </p:nvSpPr>
          <p:spPr>
            <a:xfrm flipH="false" flipV="false" rot="0">
              <a:off x="0" y="0"/>
              <a:ext cx="777445" cy="111379"/>
            </a:xfrm>
            <a:custGeom>
              <a:avLst/>
              <a:gdLst/>
              <a:ahLst/>
              <a:cxnLst/>
              <a:rect r="r" b="b" t="t" l="l"/>
              <a:pathLst>
                <a:path h="111379" w="777445">
                  <a:moveTo>
                    <a:pt x="55690" y="0"/>
                  </a:moveTo>
                  <a:lnTo>
                    <a:pt x="721755" y="0"/>
                  </a:lnTo>
                  <a:cubicBezTo>
                    <a:pt x="752511" y="0"/>
                    <a:pt x="777445" y="24933"/>
                    <a:pt x="777445" y="55690"/>
                  </a:cubicBezTo>
                  <a:lnTo>
                    <a:pt x="777445" y="55690"/>
                  </a:lnTo>
                  <a:cubicBezTo>
                    <a:pt x="777445" y="70460"/>
                    <a:pt x="771577" y="84624"/>
                    <a:pt x="761133" y="95068"/>
                  </a:cubicBezTo>
                  <a:cubicBezTo>
                    <a:pt x="750689" y="105512"/>
                    <a:pt x="736525" y="111379"/>
                    <a:pt x="721755" y="111379"/>
                  </a:cubicBezTo>
                  <a:lnTo>
                    <a:pt x="55690" y="111379"/>
                  </a:lnTo>
                  <a:cubicBezTo>
                    <a:pt x="24933" y="111379"/>
                    <a:pt x="0" y="86446"/>
                    <a:pt x="0" y="55690"/>
                  </a:cubicBezTo>
                  <a:lnTo>
                    <a:pt x="0" y="55690"/>
                  </a:lnTo>
                  <a:cubicBezTo>
                    <a:pt x="0" y="24933"/>
                    <a:pt x="24933" y="0"/>
                    <a:pt x="55690" y="0"/>
                  </a:cubicBezTo>
                  <a:close/>
                </a:path>
              </a:pathLst>
            </a:custGeom>
            <a:solidFill>
              <a:srgbClr val="015438"/>
            </a:solidFill>
          </p:spPr>
        </p:sp>
        <p:sp>
          <p:nvSpPr>
            <p:cNvPr name="TextBox 30" id="30"/>
            <p:cNvSpPr txBox="true"/>
            <p:nvPr/>
          </p:nvSpPr>
          <p:spPr>
            <a:xfrm>
              <a:off x="0" y="-47625"/>
              <a:ext cx="777445" cy="159004"/>
            </a:xfrm>
            <a:prstGeom prst="rect">
              <a:avLst/>
            </a:prstGeom>
          </p:spPr>
          <p:txBody>
            <a:bodyPr anchor="ctr" rtlCol="false" tIns="50800" lIns="50800" bIns="50800" rIns="50800"/>
            <a:lstStyle/>
            <a:p>
              <a:pPr algn="ctr">
                <a:lnSpc>
                  <a:spcPts val="3660"/>
                </a:lnSpc>
              </a:pPr>
            </a:p>
          </p:txBody>
        </p:sp>
      </p:grpSp>
      <p:sp>
        <p:nvSpPr>
          <p:cNvPr name="TextBox 31" id="31"/>
          <p:cNvSpPr txBox="true"/>
          <p:nvPr/>
        </p:nvSpPr>
        <p:spPr>
          <a:xfrm rot="0">
            <a:off x="1670564" y="6957018"/>
            <a:ext cx="3690365" cy="447539"/>
          </a:xfrm>
          <a:prstGeom prst="rect">
            <a:avLst/>
          </a:prstGeom>
        </p:spPr>
        <p:txBody>
          <a:bodyPr anchor="t" rtlCol="false" tIns="0" lIns="0" bIns="0" rIns="0">
            <a:spAutoFit/>
          </a:bodyPr>
          <a:lstStyle/>
          <a:p>
            <a:pPr algn="l">
              <a:lnSpc>
                <a:spcPts val="3682"/>
              </a:lnSpc>
            </a:pPr>
            <a:r>
              <a:rPr lang="en-US" sz="2630">
                <a:solidFill>
                  <a:srgbClr val="FFFFFF"/>
                </a:solidFill>
                <a:latin typeface="Montserrat"/>
              </a:rPr>
              <a:t>Disaster Prevention</a:t>
            </a:r>
          </a:p>
        </p:txBody>
      </p:sp>
      <p:sp>
        <p:nvSpPr>
          <p:cNvPr name="TextBox 32" id="32"/>
          <p:cNvSpPr txBox="true"/>
          <p:nvPr/>
        </p:nvSpPr>
        <p:spPr>
          <a:xfrm rot="0">
            <a:off x="1797654" y="7946877"/>
            <a:ext cx="3616542" cy="447539"/>
          </a:xfrm>
          <a:prstGeom prst="rect">
            <a:avLst/>
          </a:prstGeom>
        </p:spPr>
        <p:txBody>
          <a:bodyPr anchor="t" rtlCol="false" tIns="0" lIns="0" bIns="0" rIns="0">
            <a:spAutoFit/>
          </a:bodyPr>
          <a:lstStyle/>
          <a:p>
            <a:pPr algn="l">
              <a:lnSpc>
                <a:spcPts val="3682"/>
              </a:lnSpc>
            </a:pPr>
            <a:r>
              <a:rPr lang="en-US" sz="2630">
                <a:solidFill>
                  <a:srgbClr val="FFFFFF"/>
                </a:solidFill>
                <a:latin typeface="Montserrat"/>
              </a:rPr>
              <a:t>Monitoring Data</a:t>
            </a:r>
          </a:p>
        </p:txBody>
      </p:sp>
      <p:sp>
        <p:nvSpPr>
          <p:cNvPr name="TextBox 33" id="33"/>
          <p:cNvSpPr txBox="true"/>
          <p:nvPr/>
        </p:nvSpPr>
        <p:spPr>
          <a:xfrm rot="0">
            <a:off x="1942890" y="8903215"/>
            <a:ext cx="3418040" cy="447539"/>
          </a:xfrm>
          <a:prstGeom prst="rect">
            <a:avLst/>
          </a:prstGeom>
        </p:spPr>
        <p:txBody>
          <a:bodyPr anchor="t" rtlCol="false" tIns="0" lIns="0" bIns="0" rIns="0">
            <a:spAutoFit/>
          </a:bodyPr>
          <a:lstStyle/>
          <a:p>
            <a:pPr algn="l">
              <a:lnSpc>
                <a:spcPts val="3682"/>
              </a:lnSpc>
            </a:pPr>
            <a:r>
              <a:rPr lang="en-US" sz="2630">
                <a:solidFill>
                  <a:srgbClr val="FFFFFF"/>
                </a:solidFill>
                <a:latin typeface="Montserrat"/>
              </a:rPr>
              <a:t>Data Registration </a:t>
            </a:r>
          </a:p>
        </p:txBody>
      </p:sp>
      <p:sp>
        <p:nvSpPr>
          <p:cNvPr name="Freeform 34" id="34"/>
          <p:cNvSpPr/>
          <p:nvPr/>
        </p:nvSpPr>
        <p:spPr>
          <a:xfrm flipH="false" flipV="false" rot="0">
            <a:off x="829851" y="6838712"/>
            <a:ext cx="700631" cy="700631"/>
          </a:xfrm>
          <a:custGeom>
            <a:avLst/>
            <a:gdLst/>
            <a:ahLst/>
            <a:cxnLst/>
            <a:rect r="r" b="b" t="t" l="l"/>
            <a:pathLst>
              <a:path h="700631" w="700631">
                <a:moveTo>
                  <a:pt x="0" y="0"/>
                </a:moveTo>
                <a:lnTo>
                  <a:pt x="700631" y="0"/>
                </a:lnTo>
                <a:lnTo>
                  <a:pt x="700631" y="700631"/>
                </a:lnTo>
                <a:lnTo>
                  <a:pt x="0" y="700631"/>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35" id="35"/>
          <p:cNvSpPr/>
          <p:nvPr/>
        </p:nvSpPr>
        <p:spPr>
          <a:xfrm flipH="false" flipV="false" rot="0">
            <a:off x="829851" y="7844143"/>
            <a:ext cx="700631" cy="700631"/>
          </a:xfrm>
          <a:custGeom>
            <a:avLst/>
            <a:gdLst/>
            <a:ahLst/>
            <a:cxnLst/>
            <a:rect r="r" b="b" t="t" l="l"/>
            <a:pathLst>
              <a:path h="700631" w="700631">
                <a:moveTo>
                  <a:pt x="0" y="0"/>
                </a:moveTo>
                <a:lnTo>
                  <a:pt x="700631" y="0"/>
                </a:lnTo>
                <a:lnTo>
                  <a:pt x="700631" y="700631"/>
                </a:lnTo>
                <a:lnTo>
                  <a:pt x="0" y="700631"/>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36" id="36"/>
          <p:cNvSpPr/>
          <p:nvPr/>
        </p:nvSpPr>
        <p:spPr>
          <a:xfrm flipH="false" flipV="false" rot="0">
            <a:off x="855337" y="8907984"/>
            <a:ext cx="700631" cy="700631"/>
          </a:xfrm>
          <a:custGeom>
            <a:avLst/>
            <a:gdLst/>
            <a:ahLst/>
            <a:cxnLst/>
            <a:rect r="r" b="b" t="t" l="l"/>
            <a:pathLst>
              <a:path h="700631" w="700631">
                <a:moveTo>
                  <a:pt x="0" y="0"/>
                </a:moveTo>
                <a:lnTo>
                  <a:pt x="700631" y="0"/>
                </a:lnTo>
                <a:lnTo>
                  <a:pt x="700631" y="700632"/>
                </a:lnTo>
                <a:lnTo>
                  <a:pt x="0" y="700632"/>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133546" y="-87734"/>
            <a:ext cx="5386205" cy="10462468"/>
            <a:chOff x="0" y="0"/>
            <a:chExt cx="1418589" cy="2755547"/>
          </a:xfrm>
        </p:grpSpPr>
        <p:sp>
          <p:nvSpPr>
            <p:cNvPr name="Freeform 3" id="3"/>
            <p:cNvSpPr/>
            <p:nvPr/>
          </p:nvSpPr>
          <p:spPr>
            <a:xfrm flipH="false" flipV="false" rot="0">
              <a:off x="0" y="0"/>
              <a:ext cx="1418589" cy="2755547"/>
            </a:xfrm>
            <a:custGeom>
              <a:avLst/>
              <a:gdLst/>
              <a:ahLst/>
              <a:cxnLst/>
              <a:rect r="r" b="b" t="t" l="l"/>
              <a:pathLst>
                <a:path h="2755547" w="1418589">
                  <a:moveTo>
                    <a:pt x="143736" y="0"/>
                  </a:moveTo>
                  <a:lnTo>
                    <a:pt x="1274853" y="0"/>
                  </a:lnTo>
                  <a:cubicBezTo>
                    <a:pt x="1354236" y="0"/>
                    <a:pt x="1418589" y="64353"/>
                    <a:pt x="1418589" y="143736"/>
                  </a:cubicBezTo>
                  <a:lnTo>
                    <a:pt x="1418589" y="2611811"/>
                  </a:lnTo>
                  <a:cubicBezTo>
                    <a:pt x="1418589" y="2649932"/>
                    <a:pt x="1403446" y="2686492"/>
                    <a:pt x="1376490" y="2713448"/>
                  </a:cubicBezTo>
                  <a:cubicBezTo>
                    <a:pt x="1349534" y="2740403"/>
                    <a:pt x="1312974" y="2755547"/>
                    <a:pt x="1274853" y="2755547"/>
                  </a:cubicBezTo>
                  <a:lnTo>
                    <a:pt x="143736" y="2755547"/>
                  </a:lnTo>
                  <a:cubicBezTo>
                    <a:pt x="105615" y="2755547"/>
                    <a:pt x="69055" y="2740403"/>
                    <a:pt x="42099" y="2713448"/>
                  </a:cubicBezTo>
                  <a:cubicBezTo>
                    <a:pt x="15144" y="2686492"/>
                    <a:pt x="0" y="2649932"/>
                    <a:pt x="0" y="2611811"/>
                  </a:cubicBezTo>
                  <a:lnTo>
                    <a:pt x="0" y="143736"/>
                  </a:lnTo>
                  <a:cubicBezTo>
                    <a:pt x="0" y="105615"/>
                    <a:pt x="15144" y="69055"/>
                    <a:pt x="42099" y="42099"/>
                  </a:cubicBezTo>
                  <a:cubicBezTo>
                    <a:pt x="69055" y="15144"/>
                    <a:pt x="105615" y="0"/>
                    <a:pt x="143736" y="0"/>
                  </a:cubicBezTo>
                  <a:close/>
                </a:path>
              </a:pathLst>
            </a:custGeom>
            <a:solidFill>
              <a:srgbClr val="7BB401"/>
            </a:solidFill>
          </p:spPr>
        </p:sp>
        <p:sp>
          <p:nvSpPr>
            <p:cNvPr name="TextBox 4" id="4"/>
            <p:cNvSpPr txBox="true"/>
            <p:nvPr/>
          </p:nvSpPr>
          <p:spPr>
            <a:xfrm>
              <a:off x="0" y="-47625"/>
              <a:ext cx="1418589" cy="2803172"/>
            </a:xfrm>
            <a:prstGeom prst="rect">
              <a:avLst/>
            </a:prstGeom>
          </p:spPr>
          <p:txBody>
            <a:bodyPr anchor="ctr" rtlCol="false" tIns="50800" lIns="50800" bIns="50800" rIns="50800"/>
            <a:lstStyle/>
            <a:p>
              <a:pPr algn="ctr">
                <a:lnSpc>
                  <a:spcPts val="3660"/>
                </a:lnSpc>
              </a:pPr>
            </a:p>
          </p:txBody>
        </p:sp>
      </p:grpSp>
      <p:sp>
        <p:nvSpPr>
          <p:cNvPr name="Freeform 5" id="5"/>
          <p:cNvSpPr/>
          <p:nvPr/>
        </p:nvSpPr>
        <p:spPr>
          <a:xfrm flipH="false" flipV="true" rot="5400000">
            <a:off x="11354311" y="3040238"/>
            <a:ext cx="12944674" cy="4595359"/>
          </a:xfrm>
          <a:custGeom>
            <a:avLst/>
            <a:gdLst/>
            <a:ahLst/>
            <a:cxnLst/>
            <a:rect r="r" b="b" t="t" l="l"/>
            <a:pathLst>
              <a:path h="4595359" w="12944674">
                <a:moveTo>
                  <a:pt x="0" y="4595360"/>
                </a:moveTo>
                <a:lnTo>
                  <a:pt x="12944674" y="4595360"/>
                </a:lnTo>
                <a:lnTo>
                  <a:pt x="12944674" y="0"/>
                </a:lnTo>
                <a:lnTo>
                  <a:pt x="0" y="0"/>
                </a:lnTo>
                <a:lnTo>
                  <a:pt x="0" y="459536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6091710" y="1380829"/>
            <a:ext cx="378788" cy="82851"/>
          </a:xfrm>
          <a:custGeom>
            <a:avLst/>
            <a:gdLst/>
            <a:ahLst/>
            <a:cxnLst/>
            <a:rect r="r" b="b" t="t" l="l"/>
            <a:pathLst>
              <a:path h="82851" w="378788">
                <a:moveTo>
                  <a:pt x="0" y="0"/>
                </a:moveTo>
                <a:lnTo>
                  <a:pt x="378788" y="0"/>
                </a:lnTo>
                <a:lnTo>
                  <a:pt x="378788" y="82851"/>
                </a:lnTo>
                <a:lnTo>
                  <a:pt x="0" y="82851"/>
                </a:lnTo>
                <a:lnTo>
                  <a:pt x="0" y="0"/>
                </a:lnTo>
                <a:close/>
              </a:path>
            </a:pathLst>
          </a:custGeom>
          <a:blipFill>
            <a:blip r:embed="rId4">
              <a:extLst>
                <a:ext uri="{96DAC541-7B7A-43D3-8B79-37D633B846F1}">
                  <asvg:svgBlip xmlns:asvg="http://schemas.microsoft.com/office/drawing/2016/SVG/main" r:embed="rId5"/>
                </a:ext>
              </a:extLst>
            </a:blip>
            <a:stretch>
              <a:fillRect l="0" t="-151970" r="-621009" b="-1346787"/>
            </a:stretch>
          </a:blipFill>
        </p:spPr>
      </p:sp>
      <p:sp>
        <p:nvSpPr>
          <p:cNvPr name="Freeform 7" id="7"/>
          <p:cNvSpPr/>
          <p:nvPr/>
        </p:nvSpPr>
        <p:spPr>
          <a:xfrm flipH="false" flipV="false" rot="0">
            <a:off x="16091710" y="1513103"/>
            <a:ext cx="378788" cy="82851"/>
          </a:xfrm>
          <a:custGeom>
            <a:avLst/>
            <a:gdLst/>
            <a:ahLst/>
            <a:cxnLst/>
            <a:rect r="r" b="b" t="t" l="l"/>
            <a:pathLst>
              <a:path h="82851" w="378788">
                <a:moveTo>
                  <a:pt x="0" y="0"/>
                </a:moveTo>
                <a:lnTo>
                  <a:pt x="378788" y="0"/>
                </a:lnTo>
                <a:lnTo>
                  <a:pt x="378788" y="82851"/>
                </a:lnTo>
                <a:lnTo>
                  <a:pt x="0" y="82851"/>
                </a:lnTo>
                <a:lnTo>
                  <a:pt x="0" y="0"/>
                </a:lnTo>
                <a:close/>
              </a:path>
            </a:pathLst>
          </a:custGeom>
          <a:blipFill>
            <a:blip r:embed="rId4">
              <a:extLst>
                <a:ext uri="{96DAC541-7B7A-43D3-8B79-37D633B846F1}">
                  <asvg:svgBlip xmlns:asvg="http://schemas.microsoft.com/office/drawing/2016/SVG/main" r:embed="rId5"/>
                </a:ext>
              </a:extLst>
            </a:blip>
            <a:stretch>
              <a:fillRect l="0" t="-151970" r="-621009" b="-1346787"/>
            </a:stretch>
          </a:blipFill>
        </p:spPr>
      </p:sp>
      <p:grpSp>
        <p:nvGrpSpPr>
          <p:cNvPr name="Group 8" id="8"/>
          <p:cNvGrpSpPr/>
          <p:nvPr/>
        </p:nvGrpSpPr>
        <p:grpSpPr>
          <a:xfrm rot="0">
            <a:off x="16531473" y="8442177"/>
            <a:ext cx="816123" cy="816123"/>
            <a:chOff x="0" y="0"/>
            <a:chExt cx="812800" cy="812800"/>
          </a:xfrm>
        </p:grpSpPr>
        <p:sp>
          <p:nvSpPr>
            <p:cNvPr name="Freeform 9" id="9"/>
            <p:cNvSpPr/>
            <p:nvPr/>
          </p:nvSpPr>
          <p:spPr>
            <a:xfrm flipH="false" flipV="false" rot="0">
              <a:off x="24025" y="24025"/>
              <a:ext cx="764749" cy="764749"/>
            </a:xfrm>
            <a:custGeom>
              <a:avLst/>
              <a:gdLst/>
              <a:ahLst/>
              <a:cxnLst/>
              <a:rect r="r" b="b" t="t" l="l"/>
              <a:pathLst>
                <a:path h="764749" w="764749">
                  <a:moveTo>
                    <a:pt x="436037" y="29637"/>
                  </a:moveTo>
                  <a:lnTo>
                    <a:pt x="735113" y="328713"/>
                  </a:lnTo>
                  <a:cubicBezTo>
                    <a:pt x="764750" y="358350"/>
                    <a:pt x="764750" y="406400"/>
                    <a:pt x="735113" y="436037"/>
                  </a:cubicBezTo>
                  <a:lnTo>
                    <a:pt x="436037" y="735113"/>
                  </a:lnTo>
                  <a:cubicBezTo>
                    <a:pt x="406400" y="764750"/>
                    <a:pt x="358350" y="764750"/>
                    <a:pt x="328713" y="735113"/>
                  </a:cubicBezTo>
                  <a:lnTo>
                    <a:pt x="29637" y="436037"/>
                  </a:lnTo>
                  <a:cubicBezTo>
                    <a:pt x="0" y="406400"/>
                    <a:pt x="0" y="358350"/>
                    <a:pt x="29637" y="328713"/>
                  </a:cubicBezTo>
                  <a:lnTo>
                    <a:pt x="328713" y="29637"/>
                  </a:lnTo>
                  <a:cubicBezTo>
                    <a:pt x="358350" y="0"/>
                    <a:pt x="406400" y="0"/>
                    <a:pt x="436037" y="29637"/>
                  </a:cubicBezTo>
                  <a:close/>
                </a:path>
              </a:pathLst>
            </a:custGeom>
            <a:solidFill>
              <a:srgbClr val="015438"/>
            </a:solidFill>
          </p:spPr>
        </p:sp>
        <p:sp>
          <p:nvSpPr>
            <p:cNvPr name="TextBox 10" id="10"/>
            <p:cNvSpPr txBox="true"/>
            <p:nvPr/>
          </p:nvSpPr>
          <p:spPr>
            <a:xfrm>
              <a:off x="139700" y="92075"/>
              <a:ext cx="533400" cy="581025"/>
            </a:xfrm>
            <a:prstGeom prst="rect">
              <a:avLst/>
            </a:prstGeom>
          </p:spPr>
          <p:txBody>
            <a:bodyPr anchor="ctr" rtlCol="false" tIns="50800" lIns="50800" bIns="50800" rIns="50800"/>
            <a:lstStyle/>
            <a:p>
              <a:pPr algn="ctr">
                <a:lnSpc>
                  <a:spcPts val="3660"/>
                </a:lnSpc>
              </a:pPr>
            </a:p>
          </p:txBody>
        </p:sp>
      </p:grpSp>
      <p:sp>
        <p:nvSpPr>
          <p:cNvPr name="TextBox 11" id="11"/>
          <p:cNvSpPr txBox="true"/>
          <p:nvPr/>
        </p:nvSpPr>
        <p:spPr>
          <a:xfrm rot="0">
            <a:off x="16681648" y="8633862"/>
            <a:ext cx="515772" cy="385128"/>
          </a:xfrm>
          <a:prstGeom prst="rect">
            <a:avLst/>
          </a:prstGeom>
        </p:spPr>
        <p:txBody>
          <a:bodyPr anchor="t" rtlCol="false" tIns="0" lIns="0" bIns="0" rIns="0">
            <a:spAutoFit/>
          </a:bodyPr>
          <a:lstStyle/>
          <a:p>
            <a:pPr algn="ctr">
              <a:lnSpc>
                <a:spcPts val="3161"/>
              </a:lnSpc>
            </a:pPr>
            <a:r>
              <a:rPr lang="en-US" sz="2258">
                <a:solidFill>
                  <a:srgbClr val="FFFFFF"/>
                </a:solidFill>
                <a:latin typeface="Montserrat"/>
              </a:rPr>
              <a:t>05</a:t>
            </a:r>
          </a:p>
        </p:txBody>
      </p:sp>
      <p:sp>
        <p:nvSpPr>
          <p:cNvPr name="Freeform 12" id="12"/>
          <p:cNvSpPr/>
          <p:nvPr/>
        </p:nvSpPr>
        <p:spPr>
          <a:xfrm flipH="false" flipV="false" rot="0">
            <a:off x="10484892" y="1380829"/>
            <a:ext cx="386222" cy="496483"/>
          </a:xfrm>
          <a:custGeom>
            <a:avLst/>
            <a:gdLst/>
            <a:ahLst/>
            <a:cxnLst/>
            <a:rect r="r" b="b" t="t" l="l"/>
            <a:pathLst>
              <a:path h="496483" w="386222">
                <a:moveTo>
                  <a:pt x="0" y="0"/>
                </a:moveTo>
                <a:lnTo>
                  <a:pt x="386222" y="0"/>
                </a:lnTo>
                <a:lnTo>
                  <a:pt x="386222" y="496483"/>
                </a:lnTo>
                <a:lnTo>
                  <a:pt x="0" y="49648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3" id="13"/>
          <p:cNvSpPr txBox="true"/>
          <p:nvPr/>
        </p:nvSpPr>
        <p:spPr>
          <a:xfrm rot="0">
            <a:off x="11088345" y="1458577"/>
            <a:ext cx="3334410" cy="437785"/>
          </a:xfrm>
          <a:prstGeom prst="rect">
            <a:avLst/>
          </a:prstGeom>
        </p:spPr>
        <p:txBody>
          <a:bodyPr anchor="t" rtlCol="false" tIns="0" lIns="0" bIns="0" rIns="0">
            <a:spAutoFit/>
          </a:bodyPr>
          <a:lstStyle/>
          <a:p>
            <a:pPr algn="l">
              <a:lnSpc>
                <a:spcPts val="3660"/>
              </a:lnSpc>
            </a:pPr>
            <a:r>
              <a:rPr lang="en-US" sz="2614">
                <a:solidFill>
                  <a:srgbClr val="015438"/>
                </a:solidFill>
                <a:latin typeface="Montserrat"/>
              </a:rPr>
              <a:t>Green Points</a:t>
            </a:r>
          </a:p>
        </p:txBody>
      </p:sp>
      <p:sp>
        <p:nvSpPr>
          <p:cNvPr name="TextBox 14" id="14"/>
          <p:cNvSpPr txBox="true"/>
          <p:nvPr/>
        </p:nvSpPr>
        <p:spPr>
          <a:xfrm rot="0">
            <a:off x="1028700" y="933450"/>
            <a:ext cx="3903640" cy="877438"/>
          </a:xfrm>
          <a:prstGeom prst="rect">
            <a:avLst/>
          </a:prstGeom>
        </p:spPr>
        <p:txBody>
          <a:bodyPr anchor="t" rtlCol="false" tIns="0" lIns="0" bIns="0" rIns="0">
            <a:spAutoFit/>
          </a:bodyPr>
          <a:lstStyle/>
          <a:p>
            <a:pPr algn="l">
              <a:lnSpc>
                <a:spcPts val="7287"/>
              </a:lnSpc>
            </a:pPr>
            <a:r>
              <a:rPr lang="en-US" sz="5205" spc="-182">
                <a:solidFill>
                  <a:srgbClr val="015438"/>
                </a:solidFill>
                <a:latin typeface="Montserrat"/>
              </a:rPr>
              <a:t>Sustainable</a:t>
            </a:r>
          </a:p>
        </p:txBody>
      </p:sp>
      <p:sp>
        <p:nvSpPr>
          <p:cNvPr name="TextBox 15" id="15"/>
          <p:cNvSpPr txBox="true"/>
          <p:nvPr/>
        </p:nvSpPr>
        <p:spPr>
          <a:xfrm rot="0">
            <a:off x="1028700" y="1997748"/>
            <a:ext cx="6873180" cy="2441255"/>
          </a:xfrm>
          <a:prstGeom prst="rect">
            <a:avLst/>
          </a:prstGeom>
        </p:spPr>
        <p:txBody>
          <a:bodyPr anchor="t" rtlCol="false" tIns="0" lIns="0" bIns="0" rIns="0">
            <a:spAutoFit/>
          </a:bodyPr>
          <a:lstStyle/>
          <a:p>
            <a:pPr algn="l">
              <a:lnSpc>
                <a:spcPts val="9527"/>
              </a:lnSpc>
            </a:pPr>
            <a:r>
              <a:rPr lang="en-US" sz="8583" spc="-695">
                <a:solidFill>
                  <a:srgbClr val="015438"/>
                </a:solidFill>
                <a:latin typeface="League Spartan"/>
              </a:rPr>
              <a:t>Development Goals</a:t>
            </a:r>
          </a:p>
        </p:txBody>
      </p:sp>
      <p:sp>
        <p:nvSpPr>
          <p:cNvPr name="Freeform 16" id="16"/>
          <p:cNvSpPr/>
          <p:nvPr/>
        </p:nvSpPr>
        <p:spPr>
          <a:xfrm flipH="false" flipV="false" rot="0">
            <a:off x="4465290" y="3119099"/>
            <a:ext cx="2498188" cy="2526612"/>
          </a:xfrm>
          <a:custGeom>
            <a:avLst/>
            <a:gdLst/>
            <a:ahLst/>
            <a:cxnLst/>
            <a:rect r="r" b="b" t="t" l="l"/>
            <a:pathLst>
              <a:path h="2526612" w="2498188">
                <a:moveTo>
                  <a:pt x="0" y="0"/>
                </a:moveTo>
                <a:lnTo>
                  <a:pt x="2498188" y="0"/>
                </a:lnTo>
                <a:lnTo>
                  <a:pt x="2498188" y="2526612"/>
                </a:lnTo>
                <a:lnTo>
                  <a:pt x="0" y="2526612"/>
                </a:lnTo>
                <a:lnTo>
                  <a:pt x="0" y="0"/>
                </a:lnTo>
                <a:close/>
              </a:path>
            </a:pathLst>
          </a:custGeom>
          <a:blipFill>
            <a:blip r:embed="rId8">
              <a:alphaModFix amt="9999"/>
              <a:extLst>
                <a:ext uri="{96DAC541-7B7A-43D3-8B79-37D633B846F1}">
                  <asvg:svgBlip xmlns:asvg="http://schemas.microsoft.com/office/drawing/2016/SVG/main" r:embed="rId9"/>
                </a:ext>
              </a:extLst>
            </a:blip>
            <a:stretch>
              <a:fillRect l="0" t="0" r="0" b="0"/>
            </a:stretch>
          </a:blipFill>
        </p:spPr>
      </p:sp>
      <p:sp>
        <p:nvSpPr>
          <p:cNvPr name="TextBox 17" id="17"/>
          <p:cNvSpPr txBox="true"/>
          <p:nvPr/>
        </p:nvSpPr>
        <p:spPr>
          <a:xfrm rot="0">
            <a:off x="1047750" y="4477102"/>
            <a:ext cx="6757842" cy="1026099"/>
          </a:xfrm>
          <a:prstGeom prst="rect">
            <a:avLst/>
          </a:prstGeom>
        </p:spPr>
        <p:txBody>
          <a:bodyPr anchor="t" rtlCol="false" tIns="0" lIns="0" bIns="0" rIns="0">
            <a:spAutoFit/>
          </a:bodyPr>
          <a:lstStyle/>
          <a:p>
            <a:pPr algn="just">
              <a:lnSpc>
                <a:spcPts val="2720"/>
              </a:lnSpc>
            </a:pPr>
            <a:r>
              <a:rPr lang="en-US" sz="1943">
                <a:solidFill>
                  <a:srgbClr val="015438"/>
                </a:solidFill>
                <a:latin typeface="Montserrat"/>
              </a:rPr>
              <a:t>The harvested area of vegetables in the country increased from 312,360 hectares in 2018 to 325,602 hectares in 2021, according to FAOSTAT data.</a:t>
            </a:r>
          </a:p>
        </p:txBody>
      </p:sp>
      <p:grpSp>
        <p:nvGrpSpPr>
          <p:cNvPr name="Group 18" id="18"/>
          <p:cNvGrpSpPr/>
          <p:nvPr/>
        </p:nvGrpSpPr>
        <p:grpSpPr>
          <a:xfrm rot="0">
            <a:off x="9211913" y="4174412"/>
            <a:ext cx="4611599" cy="622319"/>
            <a:chOff x="0" y="0"/>
            <a:chExt cx="825360" cy="111379"/>
          </a:xfrm>
        </p:grpSpPr>
        <p:sp>
          <p:nvSpPr>
            <p:cNvPr name="Freeform 19" id="19"/>
            <p:cNvSpPr/>
            <p:nvPr/>
          </p:nvSpPr>
          <p:spPr>
            <a:xfrm flipH="false" flipV="false" rot="0">
              <a:off x="0" y="0"/>
              <a:ext cx="825360" cy="111379"/>
            </a:xfrm>
            <a:custGeom>
              <a:avLst/>
              <a:gdLst/>
              <a:ahLst/>
              <a:cxnLst/>
              <a:rect r="r" b="b" t="t" l="l"/>
              <a:pathLst>
                <a:path h="111379" w="825360">
                  <a:moveTo>
                    <a:pt x="55690" y="0"/>
                  </a:moveTo>
                  <a:lnTo>
                    <a:pt x="769671" y="0"/>
                  </a:lnTo>
                  <a:cubicBezTo>
                    <a:pt x="800427" y="0"/>
                    <a:pt x="825360" y="24933"/>
                    <a:pt x="825360" y="55690"/>
                  </a:cubicBezTo>
                  <a:lnTo>
                    <a:pt x="825360" y="55690"/>
                  </a:lnTo>
                  <a:cubicBezTo>
                    <a:pt x="825360" y="70460"/>
                    <a:pt x="819493" y="84624"/>
                    <a:pt x="809049" y="95068"/>
                  </a:cubicBezTo>
                  <a:cubicBezTo>
                    <a:pt x="798605" y="105512"/>
                    <a:pt x="784440" y="111379"/>
                    <a:pt x="769671" y="111379"/>
                  </a:cubicBezTo>
                  <a:lnTo>
                    <a:pt x="55690" y="111379"/>
                  </a:lnTo>
                  <a:cubicBezTo>
                    <a:pt x="24933" y="111379"/>
                    <a:pt x="0" y="86446"/>
                    <a:pt x="0" y="55690"/>
                  </a:cubicBezTo>
                  <a:lnTo>
                    <a:pt x="0" y="55690"/>
                  </a:lnTo>
                  <a:cubicBezTo>
                    <a:pt x="0" y="24933"/>
                    <a:pt x="24933" y="0"/>
                    <a:pt x="55690" y="0"/>
                  </a:cubicBezTo>
                  <a:close/>
                </a:path>
              </a:pathLst>
            </a:custGeom>
            <a:solidFill>
              <a:srgbClr val="015438"/>
            </a:solidFill>
          </p:spPr>
        </p:sp>
        <p:sp>
          <p:nvSpPr>
            <p:cNvPr name="TextBox 20" id="20"/>
            <p:cNvSpPr txBox="true"/>
            <p:nvPr/>
          </p:nvSpPr>
          <p:spPr>
            <a:xfrm>
              <a:off x="0" y="-47625"/>
              <a:ext cx="825360" cy="159004"/>
            </a:xfrm>
            <a:prstGeom prst="rect">
              <a:avLst/>
            </a:prstGeom>
          </p:spPr>
          <p:txBody>
            <a:bodyPr anchor="ctr" rtlCol="false" tIns="50800" lIns="50800" bIns="50800" rIns="50800"/>
            <a:lstStyle/>
            <a:p>
              <a:pPr algn="ctr">
                <a:lnSpc>
                  <a:spcPts val="3660"/>
                </a:lnSpc>
              </a:pPr>
            </a:p>
          </p:txBody>
        </p:sp>
      </p:grpSp>
      <p:grpSp>
        <p:nvGrpSpPr>
          <p:cNvPr name="Group 21" id="21"/>
          <p:cNvGrpSpPr/>
          <p:nvPr/>
        </p:nvGrpSpPr>
        <p:grpSpPr>
          <a:xfrm rot="0">
            <a:off x="9258985" y="7225240"/>
            <a:ext cx="4344475" cy="622319"/>
            <a:chOff x="0" y="0"/>
            <a:chExt cx="777552" cy="111379"/>
          </a:xfrm>
        </p:grpSpPr>
        <p:sp>
          <p:nvSpPr>
            <p:cNvPr name="Freeform 22" id="22"/>
            <p:cNvSpPr/>
            <p:nvPr/>
          </p:nvSpPr>
          <p:spPr>
            <a:xfrm flipH="false" flipV="false" rot="0">
              <a:off x="0" y="0"/>
              <a:ext cx="777552" cy="111379"/>
            </a:xfrm>
            <a:custGeom>
              <a:avLst/>
              <a:gdLst/>
              <a:ahLst/>
              <a:cxnLst/>
              <a:rect r="r" b="b" t="t" l="l"/>
              <a:pathLst>
                <a:path h="111379" w="777552">
                  <a:moveTo>
                    <a:pt x="55690" y="0"/>
                  </a:moveTo>
                  <a:lnTo>
                    <a:pt x="721862" y="0"/>
                  </a:lnTo>
                  <a:cubicBezTo>
                    <a:pt x="752619" y="0"/>
                    <a:pt x="777552" y="24933"/>
                    <a:pt x="777552" y="55690"/>
                  </a:cubicBezTo>
                  <a:lnTo>
                    <a:pt x="777552" y="55690"/>
                  </a:lnTo>
                  <a:cubicBezTo>
                    <a:pt x="777552" y="70460"/>
                    <a:pt x="771685" y="84624"/>
                    <a:pt x="761241" y="95068"/>
                  </a:cubicBezTo>
                  <a:cubicBezTo>
                    <a:pt x="750797" y="105512"/>
                    <a:pt x="736632" y="111379"/>
                    <a:pt x="721862" y="111379"/>
                  </a:cubicBezTo>
                  <a:lnTo>
                    <a:pt x="55690" y="111379"/>
                  </a:lnTo>
                  <a:cubicBezTo>
                    <a:pt x="24933" y="111379"/>
                    <a:pt x="0" y="86446"/>
                    <a:pt x="0" y="55690"/>
                  </a:cubicBezTo>
                  <a:lnTo>
                    <a:pt x="0" y="55690"/>
                  </a:lnTo>
                  <a:cubicBezTo>
                    <a:pt x="0" y="24933"/>
                    <a:pt x="24933" y="0"/>
                    <a:pt x="55690" y="0"/>
                  </a:cubicBezTo>
                  <a:close/>
                </a:path>
              </a:pathLst>
            </a:custGeom>
            <a:solidFill>
              <a:srgbClr val="015438"/>
            </a:solidFill>
          </p:spPr>
        </p:sp>
        <p:sp>
          <p:nvSpPr>
            <p:cNvPr name="TextBox 23" id="23"/>
            <p:cNvSpPr txBox="true"/>
            <p:nvPr/>
          </p:nvSpPr>
          <p:spPr>
            <a:xfrm>
              <a:off x="0" y="-47625"/>
              <a:ext cx="777552" cy="159004"/>
            </a:xfrm>
            <a:prstGeom prst="rect">
              <a:avLst/>
            </a:prstGeom>
          </p:spPr>
          <p:txBody>
            <a:bodyPr anchor="ctr" rtlCol="false" tIns="50800" lIns="50800" bIns="50800" rIns="50800"/>
            <a:lstStyle/>
            <a:p>
              <a:pPr algn="ctr">
                <a:lnSpc>
                  <a:spcPts val="3660"/>
                </a:lnSpc>
              </a:pPr>
            </a:p>
          </p:txBody>
        </p:sp>
      </p:grpSp>
      <p:grpSp>
        <p:nvGrpSpPr>
          <p:cNvPr name="Group 24" id="24"/>
          <p:cNvGrpSpPr/>
          <p:nvPr/>
        </p:nvGrpSpPr>
        <p:grpSpPr>
          <a:xfrm rot="0">
            <a:off x="9220885" y="2899771"/>
            <a:ext cx="5201870" cy="622319"/>
            <a:chOff x="0" y="0"/>
            <a:chExt cx="931004" cy="111379"/>
          </a:xfrm>
        </p:grpSpPr>
        <p:sp>
          <p:nvSpPr>
            <p:cNvPr name="Freeform 25" id="25"/>
            <p:cNvSpPr/>
            <p:nvPr/>
          </p:nvSpPr>
          <p:spPr>
            <a:xfrm flipH="false" flipV="false" rot="0">
              <a:off x="0" y="0"/>
              <a:ext cx="931004" cy="111379"/>
            </a:xfrm>
            <a:custGeom>
              <a:avLst/>
              <a:gdLst/>
              <a:ahLst/>
              <a:cxnLst/>
              <a:rect r="r" b="b" t="t" l="l"/>
              <a:pathLst>
                <a:path h="111379" w="931004">
                  <a:moveTo>
                    <a:pt x="55690" y="0"/>
                  </a:moveTo>
                  <a:lnTo>
                    <a:pt x="875314" y="0"/>
                  </a:lnTo>
                  <a:cubicBezTo>
                    <a:pt x="906071" y="0"/>
                    <a:pt x="931004" y="24933"/>
                    <a:pt x="931004" y="55690"/>
                  </a:cubicBezTo>
                  <a:lnTo>
                    <a:pt x="931004" y="55690"/>
                  </a:lnTo>
                  <a:cubicBezTo>
                    <a:pt x="931004" y="86446"/>
                    <a:pt x="906071" y="111379"/>
                    <a:pt x="875314" y="111379"/>
                  </a:cubicBezTo>
                  <a:lnTo>
                    <a:pt x="55690" y="111379"/>
                  </a:lnTo>
                  <a:cubicBezTo>
                    <a:pt x="24933" y="111379"/>
                    <a:pt x="0" y="86446"/>
                    <a:pt x="0" y="55690"/>
                  </a:cubicBezTo>
                  <a:lnTo>
                    <a:pt x="0" y="55690"/>
                  </a:lnTo>
                  <a:cubicBezTo>
                    <a:pt x="0" y="24933"/>
                    <a:pt x="24933" y="0"/>
                    <a:pt x="55690" y="0"/>
                  </a:cubicBezTo>
                  <a:close/>
                </a:path>
              </a:pathLst>
            </a:custGeom>
            <a:solidFill>
              <a:srgbClr val="015438"/>
            </a:solidFill>
          </p:spPr>
        </p:sp>
        <p:sp>
          <p:nvSpPr>
            <p:cNvPr name="TextBox 26" id="26"/>
            <p:cNvSpPr txBox="true"/>
            <p:nvPr/>
          </p:nvSpPr>
          <p:spPr>
            <a:xfrm>
              <a:off x="0" y="-47625"/>
              <a:ext cx="931004" cy="159004"/>
            </a:xfrm>
            <a:prstGeom prst="rect">
              <a:avLst/>
            </a:prstGeom>
          </p:spPr>
          <p:txBody>
            <a:bodyPr anchor="ctr" rtlCol="false" tIns="50800" lIns="50800" bIns="50800" rIns="50800"/>
            <a:lstStyle/>
            <a:p>
              <a:pPr algn="ctr">
                <a:lnSpc>
                  <a:spcPts val="3660"/>
                </a:lnSpc>
              </a:pPr>
            </a:p>
          </p:txBody>
        </p:sp>
      </p:grpSp>
      <p:grpSp>
        <p:nvGrpSpPr>
          <p:cNvPr name="Group 27" id="27"/>
          <p:cNvGrpSpPr/>
          <p:nvPr/>
        </p:nvGrpSpPr>
        <p:grpSpPr>
          <a:xfrm rot="0">
            <a:off x="9255502" y="5539356"/>
            <a:ext cx="4568010" cy="622319"/>
            <a:chOff x="0" y="0"/>
            <a:chExt cx="817559" cy="111379"/>
          </a:xfrm>
        </p:grpSpPr>
        <p:sp>
          <p:nvSpPr>
            <p:cNvPr name="Freeform 28" id="28"/>
            <p:cNvSpPr/>
            <p:nvPr/>
          </p:nvSpPr>
          <p:spPr>
            <a:xfrm flipH="false" flipV="false" rot="0">
              <a:off x="0" y="0"/>
              <a:ext cx="817559" cy="111379"/>
            </a:xfrm>
            <a:custGeom>
              <a:avLst/>
              <a:gdLst/>
              <a:ahLst/>
              <a:cxnLst/>
              <a:rect r="r" b="b" t="t" l="l"/>
              <a:pathLst>
                <a:path h="111379" w="817559">
                  <a:moveTo>
                    <a:pt x="55690" y="0"/>
                  </a:moveTo>
                  <a:lnTo>
                    <a:pt x="761869" y="0"/>
                  </a:lnTo>
                  <a:cubicBezTo>
                    <a:pt x="792626" y="0"/>
                    <a:pt x="817559" y="24933"/>
                    <a:pt x="817559" y="55690"/>
                  </a:cubicBezTo>
                  <a:lnTo>
                    <a:pt x="817559" y="55690"/>
                  </a:lnTo>
                  <a:cubicBezTo>
                    <a:pt x="817559" y="70460"/>
                    <a:pt x="811692" y="84624"/>
                    <a:pt x="801248" y="95068"/>
                  </a:cubicBezTo>
                  <a:cubicBezTo>
                    <a:pt x="790804" y="105512"/>
                    <a:pt x="776639" y="111379"/>
                    <a:pt x="761869" y="111379"/>
                  </a:cubicBezTo>
                  <a:lnTo>
                    <a:pt x="55690" y="111379"/>
                  </a:lnTo>
                  <a:cubicBezTo>
                    <a:pt x="24933" y="111379"/>
                    <a:pt x="0" y="86446"/>
                    <a:pt x="0" y="55690"/>
                  </a:cubicBezTo>
                  <a:lnTo>
                    <a:pt x="0" y="55690"/>
                  </a:lnTo>
                  <a:cubicBezTo>
                    <a:pt x="0" y="24933"/>
                    <a:pt x="24933" y="0"/>
                    <a:pt x="55690" y="0"/>
                  </a:cubicBezTo>
                  <a:close/>
                </a:path>
              </a:pathLst>
            </a:custGeom>
            <a:solidFill>
              <a:srgbClr val="015438"/>
            </a:solidFill>
          </p:spPr>
        </p:sp>
        <p:sp>
          <p:nvSpPr>
            <p:cNvPr name="TextBox 29" id="29"/>
            <p:cNvSpPr txBox="true"/>
            <p:nvPr/>
          </p:nvSpPr>
          <p:spPr>
            <a:xfrm>
              <a:off x="0" y="-47625"/>
              <a:ext cx="817559" cy="159004"/>
            </a:xfrm>
            <a:prstGeom prst="rect">
              <a:avLst/>
            </a:prstGeom>
          </p:spPr>
          <p:txBody>
            <a:bodyPr anchor="ctr" rtlCol="false" tIns="50800" lIns="50800" bIns="50800" rIns="50800"/>
            <a:lstStyle/>
            <a:p>
              <a:pPr algn="ctr">
                <a:lnSpc>
                  <a:spcPts val="3660"/>
                </a:lnSpc>
              </a:pPr>
            </a:p>
          </p:txBody>
        </p:sp>
      </p:grpSp>
      <p:sp>
        <p:nvSpPr>
          <p:cNvPr name="TextBox 30" id="30"/>
          <p:cNvSpPr txBox="true"/>
          <p:nvPr/>
        </p:nvSpPr>
        <p:spPr>
          <a:xfrm rot="0">
            <a:off x="9579074" y="4278326"/>
            <a:ext cx="4015011" cy="445178"/>
          </a:xfrm>
          <a:prstGeom prst="rect">
            <a:avLst/>
          </a:prstGeom>
        </p:spPr>
        <p:txBody>
          <a:bodyPr anchor="t" rtlCol="false" tIns="0" lIns="0" bIns="0" rIns="0">
            <a:spAutoFit/>
          </a:bodyPr>
          <a:lstStyle/>
          <a:p>
            <a:pPr algn="l">
              <a:lnSpc>
                <a:spcPts val="3682"/>
              </a:lnSpc>
            </a:pPr>
            <a:r>
              <a:rPr lang="en-US" sz="2630">
                <a:solidFill>
                  <a:srgbClr val="FFFFFF"/>
                </a:solidFill>
                <a:latin typeface="Montserrat"/>
              </a:rPr>
              <a:t>Digital Management</a:t>
            </a:r>
          </a:p>
        </p:txBody>
      </p:sp>
      <p:sp>
        <p:nvSpPr>
          <p:cNvPr name="TextBox 31" id="31"/>
          <p:cNvSpPr txBox="true"/>
          <p:nvPr/>
        </p:nvSpPr>
        <p:spPr>
          <a:xfrm rot="0">
            <a:off x="9700272" y="7272719"/>
            <a:ext cx="3686244" cy="445178"/>
          </a:xfrm>
          <a:prstGeom prst="rect">
            <a:avLst/>
          </a:prstGeom>
        </p:spPr>
        <p:txBody>
          <a:bodyPr anchor="t" rtlCol="false" tIns="0" lIns="0" bIns="0" rIns="0">
            <a:spAutoFit/>
          </a:bodyPr>
          <a:lstStyle/>
          <a:p>
            <a:pPr algn="l">
              <a:lnSpc>
                <a:spcPts val="3682"/>
              </a:lnSpc>
            </a:pPr>
            <a:r>
              <a:rPr lang="en-US" sz="2630">
                <a:solidFill>
                  <a:srgbClr val="FFFFFF"/>
                </a:solidFill>
                <a:latin typeface="Montserrat"/>
              </a:rPr>
              <a:t>Climate Change</a:t>
            </a:r>
          </a:p>
        </p:txBody>
      </p:sp>
      <p:sp>
        <p:nvSpPr>
          <p:cNvPr name="TextBox 32" id="32"/>
          <p:cNvSpPr txBox="true"/>
          <p:nvPr/>
        </p:nvSpPr>
        <p:spPr>
          <a:xfrm rot="0">
            <a:off x="9537279" y="2944618"/>
            <a:ext cx="4645283" cy="445178"/>
          </a:xfrm>
          <a:prstGeom prst="rect">
            <a:avLst/>
          </a:prstGeom>
        </p:spPr>
        <p:txBody>
          <a:bodyPr anchor="t" rtlCol="false" tIns="0" lIns="0" bIns="0" rIns="0">
            <a:spAutoFit/>
          </a:bodyPr>
          <a:lstStyle/>
          <a:p>
            <a:pPr algn="l">
              <a:lnSpc>
                <a:spcPts val="3682"/>
              </a:lnSpc>
            </a:pPr>
            <a:r>
              <a:rPr lang="en-US" sz="2630">
                <a:solidFill>
                  <a:srgbClr val="FFFFFF"/>
                </a:solidFill>
                <a:latin typeface="Montserrat"/>
              </a:rPr>
              <a:t>Climate-Smart Agriculture</a:t>
            </a:r>
          </a:p>
        </p:txBody>
      </p:sp>
      <p:sp>
        <p:nvSpPr>
          <p:cNvPr name="TextBox 33" id="33"/>
          <p:cNvSpPr txBox="true"/>
          <p:nvPr/>
        </p:nvSpPr>
        <p:spPr>
          <a:xfrm rot="0">
            <a:off x="9532885" y="5682555"/>
            <a:ext cx="3969655" cy="445178"/>
          </a:xfrm>
          <a:prstGeom prst="rect">
            <a:avLst/>
          </a:prstGeom>
        </p:spPr>
        <p:txBody>
          <a:bodyPr anchor="t" rtlCol="false" tIns="0" lIns="0" bIns="0" rIns="0">
            <a:spAutoFit/>
          </a:bodyPr>
          <a:lstStyle/>
          <a:p>
            <a:pPr algn="l">
              <a:lnSpc>
                <a:spcPts val="3682"/>
              </a:lnSpc>
            </a:pPr>
            <a:r>
              <a:rPr lang="en-US" sz="2630">
                <a:solidFill>
                  <a:srgbClr val="FFFFFF"/>
                </a:solidFill>
                <a:latin typeface="Montserrat"/>
              </a:rPr>
              <a:t>Resource Scarcity</a:t>
            </a:r>
          </a:p>
        </p:txBody>
      </p:sp>
      <p:sp>
        <p:nvSpPr>
          <p:cNvPr name="Freeform 34" id="34"/>
          <p:cNvSpPr/>
          <p:nvPr/>
        </p:nvSpPr>
        <p:spPr>
          <a:xfrm flipH="false" flipV="false" rot="0">
            <a:off x="8787705" y="4174412"/>
            <a:ext cx="700631" cy="700631"/>
          </a:xfrm>
          <a:custGeom>
            <a:avLst/>
            <a:gdLst/>
            <a:ahLst/>
            <a:cxnLst/>
            <a:rect r="r" b="b" t="t" l="l"/>
            <a:pathLst>
              <a:path h="700631" w="700631">
                <a:moveTo>
                  <a:pt x="0" y="0"/>
                </a:moveTo>
                <a:lnTo>
                  <a:pt x="700631" y="0"/>
                </a:lnTo>
                <a:lnTo>
                  <a:pt x="700631" y="700631"/>
                </a:lnTo>
                <a:lnTo>
                  <a:pt x="0" y="700631"/>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35" id="35"/>
          <p:cNvSpPr/>
          <p:nvPr/>
        </p:nvSpPr>
        <p:spPr>
          <a:xfrm flipH="false" flipV="false" rot="0">
            <a:off x="8787705" y="7168805"/>
            <a:ext cx="700631" cy="700631"/>
          </a:xfrm>
          <a:custGeom>
            <a:avLst/>
            <a:gdLst/>
            <a:ahLst/>
            <a:cxnLst/>
            <a:rect r="r" b="b" t="t" l="l"/>
            <a:pathLst>
              <a:path h="700631" w="700631">
                <a:moveTo>
                  <a:pt x="0" y="0"/>
                </a:moveTo>
                <a:lnTo>
                  <a:pt x="700631" y="0"/>
                </a:lnTo>
                <a:lnTo>
                  <a:pt x="700631" y="700631"/>
                </a:lnTo>
                <a:lnTo>
                  <a:pt x="0" y="700631"/>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36" id="36"/>
          <p:cNvSpPr/>
          <p:nvPr/>
        </p:nvSpPr>
        <p:spPr>
          <a:xfrm flipH="false" flipV="false" rot="0">
            <a:off x="8787705" y="2860615"/>
            <a:ext cx="700631" cy="700631"/>
          </a:xfrm>
          <a:custGeom>
            <a:avLst/>
            <a:gdLst/>
            <a:ahLst/>
            <a:cxnLst/>
            <a:rect r="r" b="b" t="t" l="l"/>
            <a:pathLst>
              <a:path h="700631" w="700631">
                <a:moveTo>
                  <a:pt x="0" y="0"/>
                </a:moveTo>
                <a:lnTo>
                  <a:pt x="700631" y="0"/>
                </a:lnTo>
                <a:lnTo>
                  <a:pt x="700631" y="700631"/>
                </a:lnTo>
                <a:lnTo>
                  <a:pt x="0" y="700631"/>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37" id="37"/>
          <p:cNvSpPr/>
          <p:nvPr/>
        </p:nvSpPr>
        <p:spPr>
          <a:xfrm flipH="false" flipV="false" rot="0">
            <a:off x="8787705" y="5539356"/>
            <a:ext cx="700631" cy="700631"/>
          </a:xfrm>
          <a:custGeom>
            <a:avLst/>
            <a:gdLst/>
            <a:ahLst/>
            <a:cxnLst/>
            <a:rect r="r" b="b" t="t" l="l"/>
            <a:pathLst>
              <a:path h="700631" w="700631">
                <a:moveTo>
                  <a:pt x="0" y="0"/>
                </a:moveTo>
                <a:lnTo>
                  <a:pt x="700631" y="0"/>
                </a:lnTo>
                <a:lnTo>
                  <a:pt x="700631" y="700631"/>
                </a:lnTo>
                <a:lnTo>
                  <a:pt x="0" y="700631"/>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38" id="38"/>
          <p:cNvSpPr/>
          <p:nvPr/>
        </p:nvSpPr>
        <p:spPr>
          <a:xfrm flipH="false" flipV="false" rot="0">
            <a:off x="1062719" y="6289926"/>
            <a:ext cx="2876664" cy="2876664"/>
          </a:xfrm>
          <a:custGeom>
            <a:avLst/>
            <a:gdLst/>
            <a:ahLst/>
            <a:cxnLst/>
            <a:rect r="r" b="b" t="t" l="l"/>
            <a:pathLst>
              <a:path h="2876664" w="2876664">
                <a:moveTo>
                  <a:pt x="0" y="0"/>
                </a:moveTo>
                <a:lnTo>
                  <a:pt x="2876664" y="0"/>
                </a:lnTo>
                <a:lnTo>
                  <a:pt x="2876664" y="2876664"/>
                </a:lnTo>
                <a:lnTo>
                  <a:pt x="0" y="2876664"/>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39" id="39"/>
          <p:cNvSpPr/>
          <p:nvPr/>
        </p:nvSpPr>
        <p:spPr>
          <a:xfrm flipH="false" flipV="false" rot="0">
            <a:off x="4824153" y="6289926"/>
            <a:ext cx="2876664" cy="2876664"/>
          </a:xfrm>
          <a:custGeom>
            <a:avLst/>
            <a:gdLst/>
            <a:ahLst/>
            <a:cxnLst/>
            <a:rect r="r" b="b" t="t" l="l"/>
            <a:pathLst>
              <a:path h="2876664" w="2876664">
                <a:moveTo>
                  <a:pt x="0" y="0"/>
                </a:moveTo>
                <a:lnTo>
                  <a:pt x="2876664" y="0"/>
                </a:lnTo>
                <a:lnTo>
                  <a:pt x="2876664" y="2876664"/>
                </a:lnTo>
                <a:lnTo>
                  <a:pt x="0" y="2876664"/>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grpSp>
        <p:nvGrpSpPr>
          <p:cNvPr name="Group 40" id="40"/>
          <p:cNvGrpSpPr/>
          <p:nvPr/>
        </p:nvGrpSpPr>
        <p:grpSpPr>
          <a:xfrm rot="0">
            <a:off x="1445834" y="6262563"/>
            <a:ext cx="2493549" cy="2493549"/>
            <a:chOff x="0" y="0"/>
            <a:chExt cx="812800" cy="812800"/>
          </a:xfrm>
        </p:grpSpPr>
        <p:sp>
          <p:nvSpPr>
            <p:cNvPr name="Freeform 41" id="4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2"/>
              <a:stretch>
                <a:fillRect l="-37585" t="-10787" r="-36012" b="-4944"/>
              </a:stretch>
            </a:blipFill>
            <a:ln w="76200" cap="sq">
              <a:solidFill>
                <a:srgbClr val="FFFFFF"/>
              </a:solidFill>
              <a:prstDash val="solid"/>
              <a:miter/>
            </a:ln>
          </p:spPr>
        </p:sp>
      </p:grpSp>
      <p:grpSp>
        <p:nvGrpSpPr>
          <p:cNvPr name="Group 42" id="42"/>
          <p:cNvGrpSpPr/>
          <p:nvPr/>
        </p:nvGrpSpPr>
        <p:grpSpPr>
          <a:xfrm rot="0">
            <a:off x="5207268" y="6262563"/>
            <a:ext cx="2493549" cy="2493549"/>
            <a:chOff x="0" y="0"/>
            <a:chExt cx="812800" cy="812800"/>
          </a:xfrm>
        </p:grpSpPr>
        <p:sp>
          <p:nvSpPr>
            <p:cNvPr name="Freeform 43" id="4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3"/>
              <a:stretch>
                <a:fillRect l="-118320" t="-65866" r="-154796" b="-82878"/>
              </a:stretch>
            </a:blipFill>
            <a:ln w="76200" cap="sq">
              <a:solidFill>
                <a:srgbClr val="FFFFFF"/>
              </a:solidFill>
              <a:prstDash val="solid"/>
              <a:miter/>
            </a:ln>
          </p:spPr>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2F2F2"/>
        </a:solidFill>
      </p:bgPr>
    </p:bg>
    <p:spTree>
      <p:nvGrpSpPr>
        <p:cNvPr id="1" name=""/>
        <p:cNvGrpSpPr/>
        <p:nvPr/>
      </p:nvGrpSpPr>
      <p:grpSpPr>
        <a:xfrm>
          <a:off x="0" y="0"/>
          <a:ext cx="0" cy="0"/>
          <a:chOff x="0" y="0"/>
          <a:chExt cx="0" cy="0"/>
        </a:xfrm>
      </p:grpSpPr>
      <p:sp>
        <p:nvSpPr>
          <p:cNvPr name="Freeform 2" id="2" descr="Dot Shape Pattern"/>
          <p:cNvSpPr/>
          <p:nvPr/>
        </p:nvSpPr>
        <p:spPr>
          <a:xfrm flipH="false" flipV="false" rot="0">
            <a:off x="17655029" y="7866529"/>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descr="Dot Shape Pattern"/>
          <p:cNvSpPr/>
          <p:nvPr/>
        </p:nvSpPr>
        <p:spPr>
          <a:xfrm flipH="false" flipV="false" rot="0">
            <a:off x="17655029" y="5442312"/>
            <a:ext cx="1028700" cy="2420471"/>
          </a:xfrm>
          <a:custGeom>
            <a:avLst/>
            <a:gdLst/>
            <a:ahLst/>
            <a:cxnLst/>
            <a:rect r="r" b="b" t="t" l="l"/>
            <a:pathLst>
              <a:path h="2420471" w="1028700">
                <a:moveTo>
                  <a:pt x="0" y="0"/>
                </a:moveTo>
                <a:lnTo>
                  <a:pt x="1028700" y="0"/>
                </a:lnTo>
                <a:lnTo>
                  <a:pt x="1028700" y="2420470"/>
                </a:lnTo>
                <a:lnTo>
                  <a:pt x="0" y="24204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descr="Dot Shape Pattern"/>
          <p:cNvSpPr/>
          <p:nvPr/>
        </p:nvSpPr>
        <p:spPr>
          <a:xfrm flipH="false" flipV="false" rot="0">
            <a:off x="17655029" y="3021841"/>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descr="Dot Shape Pattern"/>
          <p:cNvSpPr/>
          <p:nvPr/>
        </p:nvSpPr>
        <p:spPr>
          <a:xfrm flipH="false" flipV="false" rot="0">
            <a:off x="17655029" y="601371"/>
            <a:ext cx="1028700" cy="2420471"/>
          </a:xfrm>
          <a:custGeom>
            <a:avLst/>
            <a:gdLst/>
            <a:ahLst/>
            <a:cxnLst/>
            <a:rect r="r" b="b" t="t" l="l"/>
            <a:pathLst>
              <a:path h="2420471" w="1028700">
                <a:moveTo>
                  <a:pt x="0" y="0"/>
                </a:moveTo>
                <a:lnTo>
                  <a:pt x="1028700" y="0"/>
                </a:lnTo>
                <a:lnTo>
                  <a:pt x="1028700" y="2420470"/>
                </a:lnTo>
                <a:lnTo>
                  <a:pt x="0" y="24204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descr="Dot Shape Pattern"/>
          <p:cNvSpPr/>
          <p:nvPr/>
        </p:nvSpPr>
        <p:spPr>
          <a:xfrm flipH="false" flipV="false" rot="0">
            <a:off x="17655029" y="-1819100"/>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descr="Dot Shape Pattern"/>
          <p:cNvSpPr/>
          <p:nvPr/>
        </p:nvSpPr>
        <p:spPr>
          <a:xfrm flipH="false" flipV="false" rot="0">
            <a:off x="-398075" y="7866529"/>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descr="Dot Shape Pattern"/>
          <p:cNvSpPr/>
          <p:nvPr/>
        </p:nvSpPr>
        <p:spPr>
          <a:xfrm flipH="false" flipV="false" rot="0">
            <a:off x="-398075" y="5442312"/>
            <a:ext cx="1028700" cy="2420471"/>
          </a:xfrm>
          <a:custGeom>
            <a:avLst/>
            <a:gdLst/>
            <a:ahLst/>
            <a:cxnLst/>
            <a:rect r="r" b="b" t="t" l="l"/>
            <a:pathLst>
              <a:path h="2420471" w="1028700">
                <a:moveTo>
                  <a:pt x="0" y="0"/>
                </a:moveTo>
                <a:lnTo>
                  <a:pt x="1028700" y="0"/>
                </a:lnTo>
                <a:lnTo>
                  <a:pt x="1028700" y="2420470"/>
                </a:lnTo>
                <a:lnTo>
                  <a:pt x="0" y="24204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descr="Dot Shape Pattern"/>
          <p:cNvSpPr/>
          <p:nvPr/>
        </p:nvSpPr>
        <p:spPr>
          <a:xfrm flipH="false" flipV="false" rot="0">
            <a:off x="-398075" y="3021841"/>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descr="Rainbow Blur Effect"/>
          <p:cNvSpPr/>
          <p:nvPr/>
        </p:nvSpPr>
        <p:spPr>
          <a:xfrm flipH="false" flipV="false" rot="-2454813">
            <a:off x="-2483928" y="-1763293"/>
            <a:ext cx="4705411" cy="3723156"/>
          </a:xfrm>
          <a:custGeom>
            <a:avLst/>
            <a:gdLst/>
            <a:ahLst/>
            <a:cxnLst/>
            <a:rect r="r" b="b" t="t" l="l"/>
            <a:pathLst>
              <a:path h="3723156" w="4705411">
                <a:moveTo>
                  <a:pt x="0" y="0"/>
                </a:moveTo>
                <a:lnTo>
                  <a:pt x="4705410" y="0"/>
                </a:lnTo>
                <a:lnTo>
                  <a:pt x="4705410" y="3723157"/>
                </a:lnTo>
                <a:lnTo>
                  <a:pt x="0" y="3723157"/>
                </a:lnTo>
                <a:lnTo>
                  <a:pt x="0" y="0"/>
                </a:lnTo>
                <a:close/>
              </a:path>
            </a:pathLst>
          </a:custGeom>
          <a:blipFill>
            <a:blip r:embed="rId4">
              <a:alphaModFix amt="30000"/>
              <a:extLst>
                <a:ext uri="{96DAC541-7B7A-43D3-8B79-37D633B846F1}">
                  <asvg:svgBlip xmlns:asvg="http://schemas.microsoft.com/office/drawing/2016/SVG/main" r:embed="rId5"/>
                </a:ext>
              </a:extLst>
            </a:blip>
            <a:stretch>
              <a:fillRect l="0" t="0" r="0" b="0"/>
            </a:stretch>
          </a:blipFill>
        </p:spPr>
      </p:sp>
      <p:sp>
        <p:nvSpPr>
          <p:cNvPr name="Freeform 11" id="11" descr="Rainbow Blur Effect"/>
          <p:cNvSpPr/>
          <p:nvPr/>
        </p:nvSpPr>
        <p:spPr>
          <a:xfrm flipH="false" flipV="false" rot="-2454813">
            <a:off x="15935295" y="8732386"/>
            <a:ext cx="4705411" cy="3723156"/>
          </a:xfrm>
          <a:custGeom>
            <a:avLst/>
            <a:gdLst/>
            <a:ahLst/>
            <a:cxnLst/>
            <a:rect r="r" b="b" t="t" l="l"/>
            <a:pathLst>
              <a:path h="3723156" w="4705411">
                <a:moveTo>
                  <a:pt x="0" y="0"/>
                </a:moveTo>
                <a:lnTo>
                  <a:pt x="4705410" y="0"/>
                </a:lnTo>
                <a:lnTo>
                  <a:pt x="4705410" y="3723156"/>
                </a:lnTo>
                <a:lnTo>
                  <a:pt x="0" y="3723156"/>
                </a:lnTo>
                <a:lnTo>
                  <a:pt x="0" y="0"/>
                </a:lnTo>
                <a:close/>
              </a:path>
            </a:pathLst>
          </a:custGeom>
          <a:blipFill>
            <a:blip r:embed="rId4">
              <a:alphaModFix amt="30000"/>
              <a:extLst>
                <a:ext uri="{96DAC541-7B7A-43D3-8B79-37D633B846F1}">
                  <asvg:svgBlip xmlns:asvg="http://schemas.microsoft.com/office/drawing/2016/SVG/main" r:embed="rId5"/>
                </a:ext>
              </a:extLst>
            </a:blip>
            <a:stretch>
              <a:fillRect l="0" t="0" r="0" b="0"/>
            </a:stretch>
          </a:blipFill>
        </p:spPr>
      </p:sp>
      <p:sp>
        <p:nvSpPr>
          <p:cNvPr name="Freeform 12" id="12" descr="Dot Shape Pattern"/>
          <p:cNvSpPr/>
          <p:nvPr/>
        </p:nvSpPr>
        <p:spPr>
          <a:xfrm flipH="false" flipV="false" rot="0">
            <a:off x="-398075" y="601371"/>
            <a:ext cx="1028700" cy="2420471"/>
          </a:xfrm>
          <a:custGeom>
            <a:avLst/>
            <a:gdLst/>
            <a:ahLst/>
            <a:cxnLst/>
            <a:rect r="r" b="b" t="t" l="l"/>
            <a:pathLst>
              <a:path h="2420471" w="1028700">
                <a:moveTo>
                  <a:pt x="0" y="0"/>
                </a:moveTo>
                <a:lnTo>
                  <a:pt x="1028700" y="0"/>
                </a:lnTo>
                <a:lnTo>
                  <a:pt x="1028700" y="2420470"/>
                </a:lnTo>
                <a:lnTo>
                  <a:pt x="0" y="24204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3" id="13" descr="Dot Shape Pattern"/>
          <p:cNvSpPr/>
          <p:nvPr/>
        </p:nvSpPr>
        <p:spPr>
          <a:xfrm flipH="false" flipV="false" rot="0">
            <a:off x="-398075" y="-1819100"/>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4" id="14"/>
          <p:cNvGrpSpPr/>
          <p:nvPr/>
        </p:nvGrpSpPr>
        <p:grpSpPr>
          <a:xfrm rot="0">
            <a:off x="9700082" y="1807320"/>
            <a:ext cx="7252448" cy="3681709"/>
            <a:chOff x="0" y="0"/>
            <a:chExt cx="9669930" cy="4908945"/>
          </a:xfrm>
        </p:grpSpPr>
        <p:sp>
          <p:nvSpPr>
            <p:cNvPr name="TextBox 15" id="15"/>
            <p:cNvSpPr txBox="true"/>
            <p:nvPr/>
          </p:nvSpPr>
          <p:spPr>
            <a:xfrm rot="0">
              <a:off x="0" y="-47625"/>
              <a:ext cx="9669930" cy="657225"/>
            </a:xfrm>
            <a:prstGeom prst="rect">
              <a:avLst/>
            </a:prstGeom>
          </p:spPr>
          <p:txBody>
            <a:bodyPr anchor="t" rtlCol="false" tIns="0" lIns="0" bIns="0" rIns="0">
              <a:spAutoFit/>
            </a:bodyPr>
            <a:lstStyle/>
            <a:p>
              <a:pPr algn="l" marL="0" indent="0" lvl="0">
                <a:lnSpc>
                  <a:spcPts val="3900"/>
                </a:lnSpc>
              </a:pPr>
              <a:r>
                <a:rPr lang="en-US" sz="3000">
                  <a:solidFill>
                    <a:srgbClr val="000000"/>
                  </a:solidFill>
                  <a:latin typeface="Barlow Bold"/>
                </a:rPr>
                <a:t>Money</a:t>
              </a:r>
            </a:p>
          </p:txBody>
        </p:sp>
        <p:sp>
          <p:nvSpPr>
            <p:cNvPr name="TextBox 16" id="16"/>
            <p:cNvSpPr txBox="true"/>
            <p:nvPr/>
          </p:nvSpPr>
          <p:spPr>
            <a:xfrm rot="0">
              <a:off x="0" y="923896"/>
              <a:ext cx="9669930" cy="3985049"/>
            </a:xfrm>
            <a:prstGeom prst="rect">
              <a:avLst/>
            </a:prstGeom>
          </p:spPr>
          <p:txBody>
            <a:bodyPr anchor="t" rtlCol="false" tIns="0" lIns="0" bIns="0" rIns="0">
              <a:spAutoFit/>
            </a:bodyPr>
            <a:lstStyle/>
            <a:p>
              <a:pPr algn="l">
                <a:lnSpc>
                  <a:spcPts val="3379"/>
                </a:lnSpc>
              </a:pPr>
              <a:r>
                <a:rPr lang="en-US" sz="2599" spc="135">
                  <a:solidFill>
                    <a:srgbClr val="000000"/>
                  </a:solidFill>
                  <a:latin typeface="Barlow SemiCondensed"/>
                </a:rPr>
                <a:t>This platform can make money by including:</a:t>
              </a:r>
            </a:p>
            <a:p>
              <a:pPr algn="l">
                <a:lnSpc>
                  <a:spcPts val="3379"/>
                </a:lnSpc>
              </a:pPr>
            </a:p>
            <a:p>
              <a:pPr algn="l" marL="561337" indent="-280669" lvl="1">
                <a:lnSpc>
                  <a:spcPts val="3379"/>
                </a:lnSpc>
                <a:buFont typeface="Arial"/>
                <a:buChar char="•"/>
              </a:pPr>
              <a:r>
                <a:rPr lang="en-US" sz="2599" spc="135">
                  <a:solidFill>
                    <a:srgbClr val="000000"/>
                  </a:solidFill>
                  <a:latin typeface="Barlow SemiCondensed"/>
                </a:rPr>
                <a:t>Membership fee / Subscription fee</a:t>
              </a:r>
            </a:p>
            <a:p>
              <a:pPr algn="l" marL="561337" indent="-280669" lvl="1">
                <a:lnSpc>
                  <a:spcPts val="3379"/>
                </a:lnSpc>
                <a:buFont typeface="Arial"/>
                <a:buChar char="•"/>
              </a:pPr>
              <a:r>
                <a:rPr lang="en-US" sz="2599" spc="135">
                  <a:solidFill>
                    <a:srgbClr val="000000"/>
                  </a:solidFill>
                  <a:latin typeface="Barlow SemiCondensed"/>
                </a:rPr>
                <a:t>Consulting and Services</a:t>
              </a:r>
            </a:p>
            <a:p>
              <a:pPr algn="l" marL="561337" indent="-280669" lvl="1">
                <a:lnSpc>
                  <a:spcPts val="3379"/>
                </a:lnSpc>
                <a:buFont typeface="Arial"/>
                <a:buChar char="•"/>
              </a:pPr>
              <a:r>
                <a:rPr lang="en-US" sz="2599" spc="135">
                  <a:solidFill>
                    <a:srgbClr val="000000"/>
                  </a:solidFill>
                  <a:latin typeface="Barlow SemiCondensed"/>
                </a:rPr>
                <a:t>By connecting farmers with trusted distributors</a:t>
              </a:r>
            </a:p>
            <a:p>
              <a:pPr algn="l">
                <a:lnSpc>
                  <a:spcPts val="3379"/>
                </a:lnSpc>
              </a:pPr>
            </a:p>
          </p:txBody>
        </p:sp>
      </p:grpSp>
      <p:grpSp>
        <p:nvGrpSpPr>
          <p:cNvPr name="Group 17" id="17"/>
          <p:cNvGrpSpPr/>
          <p:nvPr/>
        </p:nvGrpSpPr>
        <p:grpSpPr>
          <a:xfrm rot="0">
            <a:off x="9700082" y="6495327"/>
            <a:ext cx="7252448" cy="1012803"/>
            <a:chOff x="0" y="0"/>
            <a:chExt cx="9669930" cy="1350404"/>
          </a:xfrm>
        </p:grpSpPr>
        <p:sp>
          <p:nvSpPr>
            <p:cNvPr name="TextBox 18" id="18"/>
            <p:cNvSpPr txBox="true"/>
            <p:nvPr/>
          </p:nvSpPr>
          <p:spPr>
            <a:xfrm rot="0">
              <a:off x="0" y="-47625"/>
              <a:ext cx="9669930" cy="657225"/>
            </a:xfrm>
            <a:prstGeom prst="rect">
              <a:avLst/>
            </a:prstGeom>
          </p:spPr>
          <p:txBody>
            <a:bodyPr anchor="t" rtlCol="false" tIns="0" lIns="0" bIns="0" rIns="0">
              <a:spAutoFit/>
            </a:bodyPr>
            <a:lstStyle/>
            <a:p>
              <a:pPr algn="l" marL="0" indent="0" lvl="0">
                <a:lnSpc>
                  <a:spcPts val="3900"/>
                </a:lnSpc>
              </a:pPr>
              <a:r>
                <a:rPr lang="en-US" sz="3000">
                  <a:solidFill>
                    <a:srgbClr val="000000"/>
                  </a:solidFill>
                  <a:latin typeface="Barlow Bold"/>
                </a:rPr>
                <a:t>Revenue Requirement</a:t>
              </a:r>
            </a:p>
          </p:txBody>
        </p:sp>
        <p:sp>
          <p:nvSpPr>
            <p:cNvPr name="TextBox 19" id="19"/>
            <p:cNvSpPr txBox="true"/>
            <p:nvPr/>
          </p:nvSpPr>
          <p:spPr>
            <a:xfrm rot="0">
              <a:off x="0" y="914371"/>
              <a:ext cx="9669930" cy="436033"/>
            </a:xfrm>
            <a:prstGeom prst="rect">
              <a:avLst/>
            </a:prstGeom>
          </p:spPr>
          <p:txBody>
            <a:bodyPr anchor="t" rtlCol="false" tIns="0" lIns="0" bIns="0" rIns="0">
              <a:spAutoFit/>
            </a:bodyPr>
            <a:lstStyle/>
            <a:p>
              <a:pPr algn="l" marL="0" indent="0" lvl="0">
                <a:lnSpc>
                  <a:spcPts val="2600"/>
                </a:lnSpc>
              </a:pPr>
            </a:p>
          </p:txBody>
        </p:sp>
      </p:grpSp>
      <p:sp>
        <p:nvSpPr>
          <p:cNvPr name="TextBox 20" id="20"/>
          <p:cNvSpPr txBox="true"/>
          <p:nvPr/>
        </p:nvSpPr>
        <p:spPr>
          <a:xfrm rot="0">
            <a:off x="8292831" y="1788270"/>
            <a:ext cx="851169" cy="781050"/>
          </a:xfrm>
          <a:prstGeom prst="rect">
            <a:avLst/>
          </a:prstGeom>
        </p:spPr>
        <p:txBody>
          <a:bodyPr anchor="t" rtlCol="false" tIns="0" lIns="0" bIns="0" rIns="0">
            <a:spAutoFit/>
          </a:bodyPr>
          <a:lstStyle/>
          <a:p>
            <a:pPr algn="l">
              <a:lnSpc>
                <a:spcPts val="6000"/>
              </a:lnSpc>
            </a:pPr>
            <a:r>
              <a:rPr lang="en-US" sz="5000">
                <a:solidFill>
                  <a:srgbClr val="000000"/>
                </a:solidFill>
                <a:latin typeface="Barlow Bold"/>
              </a:rPr>
              <a:t>01</a:t>
            </a:r>
          </a:p>
        </p:txBody>
      </p:sp>
      <p:sp>
        <p:nvSpPr>
          <p:cNvPr name="TextBox 21" id="21"/>
          <p:cNvSpPr txBox="true"/>
          <p:nvPr/>
        </p:nvSpPr>
        <p:spPr>
          <a:xfrm rot="0">
            <a:off x="8292831" y="6476277"/>
            <a:ext cx="851169" cy="781050"/>
          </a:xfrm>
          <a:prstGeom prst="rect">
            <a:avLst/>
          </a:prstGeom>
        </p:spPr>
        <p:txBody>
          <a:bodyPr anchor="t" rtlCol="false" tIns="0" lIns="0" bIns="0" rIns="0">
            <a:spAutoFit/>
          </a:bodyPr>
          <a:lstStyle/>
          <a:p>
            <a:pPr algn="l">
              <a:lnSpc>
                <a:spcPts val="6000"/>
              </a:lnSpc>
            </a:pPr>
            <a:r>
              <a:rPr lang="en-US" sz="5000">
                <a:solidFill>
                  <a:srgbClr val="000000"/>
                </a:solidFill>
                <a:latin typeface="Barlow Bold"/>
              </a:rPr>
              <a:t>02</a:t>
            </a:r>
          </a:p>
        </p:txBody>
      </p:sp>
      <p:sp>
        <p:nvSpPr>
          <p:cNvPr name="AutoShape 22" id="22"/>
          <p:cNvSpPr/>
          <p:nvPr/>
        </p:nvSpPr>
        <p:spPr>
          <a:xfrm rot="0">
            <a:off x="9700082" y="5386388"/>
            <a:ext cx="8587918" cy="0"/>
          </a:xfrm>
          <a:prstGeom prst="line">
            <a:avLst/>
          </a:prstGeom>
          <a:ln cap="rnd" w="9525">
            <a:solidFill>
              <a:srgbClr val="231F20"/>
            </a:solidFill>
            <a:prstDash val="solid"/>
            <a:headEnd type="none" len="sm" w="sm"/>
            <a:tailEnd type="none" len="sm" w="sm"/>
          </a:ln>
        </p:spPr>
      </p:sp>
      <p:grpSp>
        <p:nvGrpSpPr>
          <p:cNvPr name="Group 23" id="23"/>
          <p:cNvGrpSpPr/>
          <p:nvPr/>
        </p:nvGrpSpPr>
        <p:grpSpPr>
          <a:xfrm rot="0">
            <a:off x="1365164" y="1807320"/>
            <a:ext cx="4957144" cy="4633441"/>
            <a:chOff x="0" y="0"/>
            <a:chExt cx="6609525" cy="6177921"/>
          </a:xfrm>
        </p:grpSpPr>
        <p:sp>
          <p:nvSpPr>
            <p:cNvPr name="TextBox 24" id="24"/>
            <p:cNvSpPr txBox="true"/>
            <p:nvPr/>
          </p:nvSpPr>
          <p:spPr>
            <a:xfrm rot="0">
              <a:off x="342167" y="0"/>
              <a:ext cx="5988684" cy="4724400"/>
            </a:xfrm>
            <a:prstGeom prst="rect">
              <a:avLst/>
            </a:prstGeom>
          </p:spPr>
          <p:txBody>
            <a:bodyPr anchor="t" rtlCol="false" tIns="0" lIns="0" bIns="0" rIns="0">
              <a:spAutoFit/>
            </a:bodyPr>
            <a:lstStyle/>
            <a:p>
              <a:pPr algn="l" marL="0" indent="0" lvl="0">
                <a:lnSpc>
                  <a:spcPts val="9360"/>
                </a:lnSpc>
              </a:pPr>
              <a:r>
                <a:rPr lang="en-US" sz="7800">
                  <a:solidFill>
                    <a:srgbClr val="010440"/>
                  </a:solidFill>
                  <a:latin typeface="Barlow Bold"/>
                </a:rPr>
                <a:t>THE BUSINESS MODEL</a:t>
              </a:r>
            </a:p>
          </p:txBody>
        </p:sp>
        <p:sp>
          <p:nvSpPr>
            <p:cNvPr name="TextBox 25" id="25"/>
            <p:cNvSpPr txBox="true"/>
            <p:nvPr/>
          </p:nvSpPr>
          <p:spPr>
            <a:xfrm rot="0">
              <a:off x="342167" y="5520696"/>
              <a:ext cx="5988684" cy="657225"/>
            </a:xfrm>
            <a:prstGeom prst="rect">
              <a:avLst/>
            </a:prstGeom>
          </p:spPr>
          <p:txBody>
            <a:bodyPr anchor="t" rtlCol="false" tIns="0" lIns="0" bIns="0" rIns="0">
              <a:spAutoFit/>
            </a:bodyPr>
            <a:lstStyle/>
            <a:p>
              <a:pPr algn="l" marL="0" indent="0" lvl="0">
                <a:lnSpc>
                  <a:spcPts val="3900"/>
                </a:lnSpc>
              </a:pPr>
              <a:r>
                <a:rPr lang="en-US" sz="3000">
                  <a:solidFill>
                    <a:srgbClr val="000000"/>
                  </a:solidFill>
                  <a:latin typeface="Barlow Bold"/>
                </a:rPr>
                <a:t>Money</a:t>
              </a:r>
            </a:p>
          </p:txBody>
        </p:sp>
        <p:sp>
          <p:nvSpPr>
            <p:cNvPr name="AutoShape 26" id="26"/>
            <p:cNvSpPr/>
            <p:nvPr/>
          </p:nvSpPr>
          <p:spPr>
            <a:xfrm>
              <a:off x="0" y="5052034"/>
              <a:ext cx="6609525" cy="0"/>
            </a:xfrm>
            <a:prstGeom prst="line">
              <a:avLst/>
            </a:prstGeom>
            <a:ln cap="flat" w="139700">
              <a:solidFill>
                <a:srgbClr val="231F20"/>
              </a:solidFill>
              <a:prstDash val="solid"/>
              <a:headEnd type="none" len="sm" w="sm"/>
              <a:tailEnd type="none" len="sm" w="sm"/>
            </a:ln>
          </p:spPr>
        </p:sp>
      </p:grpSp>
      <p:grpSp>
        <p:nvGrpSpPr>
          <p:cNvPr name="Group 27" id="27"/>
          <p:cNvGrpSpPr/>
          <p:nvPr/>
        </p:nvGrpSpPr>
        <p:grpSpPr>
          <a:xfrm rot="0">
            <a:off x="9700082" y="7125145"/>
            <a:ext cx="6883723" cy="2044105"/>
            <a:chOff x="0" y="0"/>
            <a:chExt cx="9178298" cy="2725473"/>
          </a:xfrm>
        </p:grpSpPr>
        <p:sp>
          <p:nvSpPr>
            <p:cNvPr name="TextBox 28" id="28"/>
            <p:cNvSpPr txBox="true"/>
            <p:nvPr/>
          </p:nvSpPr>
          <p:spPr>
            <a:xfrm rot="0">
              <a:off x="0" y="-19050"/>
              <a:ext cx="9178298" cy="296908"/>
            </a:xfrm>
            <a:prstGeom prst="rect">
              <a:avLst/>
            </a:prstGeom>
          </p:spPr>
          <p:txBody>
            <a:bodyPr anchor="t" rtlCol="false" tIns="0" lIns="0" bIns="0" rIns="0">
              <a:spAutoFit/>
            </a:bodyPr>
            <a:lstStyle/>
            <a:p>
              <a:pPr algn="l" marL="0" indent="0" lvl="0">
                <a:lnSpc>
                  <a:spcPts val="1777"/>
                </a:lnSpc>
              </a:pPr>
            </a:p>
          </p:txBody>
        </p:sp>
        <p:sp>
          <p:nvSpPr>
            <p:cNvPr name="TextBox 29" id="29"/>
            <p:cNvSpPr txBox="true"/>
            <p:nvPr/>
          </p:nvSpPr>
          <p:spPr>
            <a:xfrm rot="0">
              <a:off x="0" y="405565"/>
              <a:ext cx="9178298" cy="2319908"/>
            </a:xfrm>
            <a:prstGeom prst="rect">
              <a:avLst/>
            </a:prstGeom>
          </p:spPr>
          <p:txBody>
            <a:bodyPr anchor="t" rtlCol="false" tIns="0" lIns="0" bIns="0" rIns="0">
              <a:spAutoFit/>
            </a:bodyPr>
            <a:lstStyle/>
            <a:p>
              <a:pPr algn="l">
                <a:lnSpc>
                  <a:spcPts val="3490"/>
                </a:lnSpc>
              </a:pPr>
              <a:r>
                <a:rPr lang="en-US" sz="2685" spc="139">
                  <a:solidFill>
                    <a:srgbClr val="000000"/>
                  </a:solidFill>
                  <a:latin typeface="Barlow SemiCondensed"/>
                </a:rPr>
                <a:t>We need $325,000 to fund the promotion, technical maintenance, and operational costs required to onboard 100,000 new members over the next 2 years.</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DAGHEoNuY8Y</dc:identifier>
  <dcterms:modified xsi:type="dcterms:W3CDTF">2011-08-01T06:04:30Z</dcterms:modified>
  <cp:revision>1</cp:revision>
  <dc:title>Phone</dc:title>
</cp:coreProperties>
</file>

<file path=docProps/thumbnail.jpeg>
</file>